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9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embeddedFontLst>
    <p:embeddedFont>
      <p:font typeface="Akrobat" panose="00000600000000000000" pitchFamily="2" charset="-52"/>
      <p:regular r:id="rId24"/>
      <p:bold r:id="rId25"/>
    </p:embeddedFont>
    <p:embeddedFont>
      <p:font typeface="Akrobat Black" panose="00000A00000000000000" pitchFamily="2" charset="-52"/>
      <p:bold r:id="rId26"/>
    </p:embeddedFont>
    <p:embeddedFont>
      <p:font typeface="Akrobat ExtraBold" panose="00000900000000000000" pitchFamily="2" charset="-52"/>
      <p:bold r:id="rId27"/>
    </p:embeddedFont>
    <p:embeddedFont>
      <p:font typeface="Akrobat Light" panose="00000500000000000000" pitchFamily="2" charset="-52"/>
      <p:regular r:id="rId28"/>
    </p:embeddedFont>
    <p:embeddedFont>
      <p:font typeface="Akrobat SemiBold" panose="00000700000000000000" pitchFamily="2" charset="-52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7650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orient="horz" pos="2251" userDrawn="1">
          <p15:clr>
            <a:srgbClr val="A4A3A4"/>
          </p15:clr>
        </p15:guide>
        <p15:guide id="6" pos="3953" userDrawn="1">
          <p15:clr>
            <a:srgbClr val="A4A3A4"/>
          </p15:clr>
        </p15:guide>
        <p15:guide id="7" orient="horz" pos="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8CF"/>
    <a:srgbClr val="A7C957"/>
    <a:srgbClr val="BC4749"/>
    <a:srgbClr val="38664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5190" autoAdjust="0"/>
  </p:normalViewPr>
  <p:slideViewPr>
    <p:cSldViewPr snapToGrid="0">
      <p:cViewPr>
        <p:scale>
          <a:sx n="25" d="100"/>
          <a:sy n="25" d="100"/>
        </p:scale>
        <p:origin x="2923" y="864"/>
      </p:cViewPr>
      <p:guideLst>
        <p:guide orient="horz" pos="4320"/>
        <p:guide/>
        <p:guide pos="7650"/>
        <p:guide orient="horz"/>
        <p:guide orient="horz" pos="2251"/>
        <p:guide pos="3953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91B20-378A-47A9-A9F5-367732AEE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43B7FF-8D49-4553-A758-118DB44FE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779212-9276-48E0-889F-8F3A44516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BC937A-6CDD-4664-BB9A-3142AB465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63CDB9-763C-4BCA-8750-4ED02766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148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08B585-72A6-4688-92C9-02076F1F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9694C-0A65-4E7D-B60F-83F8104B1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863854-DEE5-4205-8185-362D31EB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A62555-18D1-4DC2-873E-0212C7F5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344721-C1A0-470C-A854-1CD0F804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72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A4E1E41-063B-40A0-948C-3DA34F442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671C2-8624-40DD-AABA-AF0827F50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3095EB-CFD4-448C-BB67-AD1224114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D7A3C6-1509-41A1-B5A1-0DA9ABED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19F0F2-C2C6-4A5A-B4D7-B4584374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912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971F1-4FBE-4F07-B0CB-566F8CC3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C60B2-B6AB-467B-967C-E29D3456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E708AD-C548-4ADC-96B7-C226AD0C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5E19C-8913-492F-B5F7-23CC3BED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A03089-036C-4FBE-ACAC-10DF6575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4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C08E0-9F88-4DA7-B858-54ABEEC3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488095-8ADF-4A14-8877-D8141944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BF7C1A-3A82-4BE9-A495-5BEDCA51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5D92F1-903F-4E82-ACF1-4CBA2987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906000-578B-45C8-9E7F-31B0CCA3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49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003AA-BBC5-4E40-8A9B-282356AE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AFD485-0373-431E-B711-DF329ADB1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310207-8EDE-4B26-9317-5CA427170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EA9B0C-0C58-4A93-B435-D8AAE225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624F4C-914F-4D2B-87B1-DC0C8C42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9E33FC-B085-4D53-8EF8-E5A3ED9A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78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89152-241B-4418-A10C-F6A953FD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9204A-7F06-48B7-B602-9A31F15AF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DFABDC-8159-4D1A-AD96-49883BB3B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8FF7519-943F-47A8-BB7A-F273E2B30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A37FD9-590C-4BE9-8859-78BB8F084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BF5D1CA-F809-41F7-91EC-9CDBF353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820692-2CC2-42DB-A432-FD925984A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E95077-E2F2-4A44-A6DE-9AD799D6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64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A4D2C-3EA3-4FCC-8742-3C3FE756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16A52E-8CEE-4061-8077-D99976FC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168E98-1BCB-41D7-86E6-69A590CC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5972C2-2E1E-4FD5-B647-840F9ABD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579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EA3E8A-45C2-4EB4-A9A9-B3AA17C5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EF4F1F-3556-441E-A9B2-104A0AB3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DB5DAB-3253-42CE-ACFE-12790ED4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09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85BD8-55CE-45A0-9582-422D32C4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827C2C-DF05-4AF6-9030-4B989D4A8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2F93B-C6D7-48B9-B00A-844E2448E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7EE381-BA14-4FB8-9366-13C8788EF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BD2FA21-50FB-46B4-8213-78D9995B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8EC02C-84DC-418C-A5B4-0571790F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89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7D655-EE46-4015-B657-267AFA45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24572C7-085D-421C-B8EA-190BABC7D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4666AA-BC4F-41ED-8877-CC59A409B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208B98-5571-4651-9C2C-7129944F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58FCF9-60EF-41F7-881C-3FFFC9776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05AD3B-388B-48DA-BA8D-97743547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59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10E15-5DA3-4D9A-AAE5-212CE8CE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E9DCE9-F2E4-480E-B3C8-039A6F12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50E3B2-B358-45E4-A1E8-C565135BA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C1FD6-37B1-44D6-8ED8-98722525445A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C97E98-226F-4D58-9CCF-6F29A6C60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B6861B-580C-46DE-8C1A-C90D80D05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12455-829D-4065-ABE5-D2C65CE056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6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gif"/><Relationship Id="rId7" Type="http://schemas.openxmlformats.org/officeDocument/2006/relationships/image" Target="../media/image24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gif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gif"/><Relationship Id="rId4" Type="http://schemas.openxmlformats.org/officeDocument/2006/relationships/image" Target="../media/image24.gif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10" Type="http://schemas.openxmlformats.org/officeDocument/2006/relationships/image" Target="../media/image34.gif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39.png"/><Relationship Id="rId3" Type="http://schemas.openxmlformats.org/officeDocument/2006/relationships/image" Target="../media/image29.gif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gif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9.gif"/><Relationship Id="rId7" Type="http://schemas.openxmlformats.org/officeDocument/2006/relationships/image" Target="../media/image34.gif"/><Relationship Id="rId12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gif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gif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21.gif"/><Relationship Id="rId9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79EE6E6-F662-42B6-B160-E2E77AA65239}"/>
              </a:ext>
            </a:extLst>
          </p:cNvPr>
          <p:cNvSpPr txBox="1"/>
          <p:nvPr/>
        </p:nvSpPr>
        <p:spPr>
          <a:xfrm>
            <a:off x="581034" y="1266955"/>
            <a:ext cx="65650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rgbClr val="386641"/>
                </a:solidFill>
                <a:latin typeface="Akrobat SemiBold" panose="00000700000000000000" pitchFamily="2" charset="-52"/>
              </a:rPr>
              <a:t>Интерактивный гид     </a:t>
            </a:r>
            <a:r>
              <a:rPr lang="ru-RU" sz="6600" dirty="0">
                <a:solidFill>
                  <a:srgbClr val="386641"/>
                </a:solidFill>
                <a:latin typeface="Akrobat ExtraBold" panose="00000900000000000000" pitchFamily="2" charset="-52"/>
              </a:rPr>
              <a:t>    Беларусь: </a:t>
            </a:r>
          </a:p>
          <a:p>
            <a:r>
              <a:rPr lang="ru-RU" sz="6600" dirty="0">
                <a:solidFill>
                  <a:srgbClr val="386641"/>
                </a:solidFill>
                <a:latin typeface="Akrobat ExtraBold" panose="00000900000000000000" pitchFamily="2" charset="-52"/>
              </a:rPr>
              <a:t>взгляд снаружи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6A9BBF3-B3CC-4E82-86EE-0F7B2450C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00" y="132599"/>
            <a:ext cx="10437308" cy="69561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38618D-4F13-467E-BD37-44CE998BC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65" y="626976"/>
            <a:ext cx="9350188" cy="623102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D2531C-3974-4A78-A1D6-80E6642F8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80" y="833099"/>
            <a:ext cx="2404255" cy="38617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8E8CBA6-9064-4E4F-B61F-82510DDDA2FA}"/>
              </a:ext>
            </a:extLst>
          </p:cNvPr>
          <p:cNvSpPr/>
          <p:nvPr/>
        </p:nvSpPr>
        <p:spPr>
          <a:xfrm>
            <a:off x="-1" y="0"/>
            <a:ext cx="12192000" cy="376518"/>
          </a:xfrm>
          <a:prstGeom prst="rect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DC775-DB0B-4526-B294-C15DBC47DC58}"/>
              </a:ext>
            </a:extLst>
          </p:cNvPr>
          <p:cNvSpPr txBox="1"/>
          <p:nvPr/>
        </p:nvSpPr>
        <p:spPr>
          <a:xfrm>
            <a:off x="581034" y="4962679"/>
            <a:ext cx="1837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BC4749"/>
                </a:solidFill>
                <a:latin typeface="Akrobat SemiBold" panose="00000700000000000000" pitchFamily="2" charset="-52"/>
              </a:rPr>
              <a:t>Подготовили:</a:t>
            </a:r>
          </a:p>
          <a:p>
            <a:r>
              <a:rPr lang="ru-RU" sz="1600" dirty="0" err="1">
                <a:solidFill>
                  <a:srgbClr val="386641"/>
                </a:solidFill>
                <a:latin typeface="Akrobat Light" panose="00000500000000000000" pitchFamily="2" charset="-52"/>
              </a:rPr>
              <a:t>Веркович</a:t>
            </a:r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 Е.</a:t>
            </a:r>
          </a:p>
          <a:p>
            <a:r>
              <a:rPr lang="ru-RU" sz="1600" dirty="0" err="1">
                <a:solidFill>
                  <a:srgbClr val="386641"/>
                </a:solidFill>
                <a:latin typeface="Akrobat Light" panose="00000500000000000000" pitchFamily="2" charset="-52"/>
              </a:rPr>
              <a:t>Деменчук</a:t>
            </a:r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 Е.</a:t>
            </a:r>
          </a:p>
          <a:p>
            <a:r>
              <a:rPr lang="ru-RU" sz="1600" dirty="0" err="1">
                <a:solidFill>
                  <a:srgbClr val="386641"/>
                </a:solidFill>
                <a:latin typeface="Akrobat Light" panose="00000500000000000000" pitchFamily="2" charset="-52"/>
              </a:rPr>
              <a:t>Демидовец</a:t>
            </a:r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 Д.</a:t>
            </a:r>
          </a:p>
          <a:p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Лукашевич А.</a:t>
            </a:r>
          </a:p>
          <a:p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Тагиева П.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BDD4F-B71D-49B2-9FF6-78A194118DB1}"/>
              </a:ext>
            </a:extLst>
          </p:cNvPr>
          <p:cNvSpPr txBox="1"/>
          <p:nvPr/>
        </p:nvSpPr>
        <p:spPr>
          <a:xfrm>
            <a:off x="4630568" y="19714"/>
            <a:ext cx="2930862" cy="37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2E8CF"/>
                </a:solidFill>
                <a:latin typeface="Akrobat SemiBold" panose="00000700000000000000" pitchFamily="2" charset="-52"/>
              </a:rPr>
              <a:t>ПРОЕКТИРОВАНИЕ БАЗ ЗНАНИЙ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5F85E-94D1-4D7B-B68E-FAEBECDAFA19}"/>
              </a:ext>
            </a:extLst>
          </p:cNvPr>
          <p:cNvSpPr txBox="1"/>
          <p:nvPr/>
        </p:nvSpPr>
        <p:spPr>
          <a:xfrm>
            <a:off x="7561430" y="-3844934"/>
            <a:ext cx="351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2E8CF"/>
                </a:solidFill>
                <a:latin typeface="Akrobat ExtraBold" panose="00000900000000000000" pitchFamily="2" charset="-52"/>
              </a:rPr>
              <a:t>о Беларуси</a:t>
            </a:r>
            <a:endParaRPr lang="ru-RU" sz="480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86B6285-D815-471C-992D-B6510C430293}"/>
              </a:ext>
            </a:extLst>
          </p:cNvPr>
          <p:cNvSpPr/>
          <p:nvPr/>
        </p:nvSpPr>
        <p:spPr>
          <a:xfrm>
            <a:off x="43416" y="-19992"/>
            <a:ext cx="376518" cy="376518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1408B-B5C5-422B-B12D-53CEC3C5D545}"/>
              </a:ext>
            </a:extLst>
          </p:cNvPr>
          <p:cNvSpPr txBox="1"/>
          <p:nvPr/>
        </p:nvSpPr>
        <p:spPr>
          <a:xfrm>
            <a:off x="255973" y="-1008318"/>
            <a:ext cx="5171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2E8CF"/>
                </a:solidFill>
                <a:latin typeface="Akrobat ExtraBold" panose="00000900000000000000" pitchFamily="2" charset="-52"/>
              </a:rPr>
              <a:t>Общая информация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1D3DA-B6B3-482A-8444-B602977DFE53}"/>
              </a:ext>
            </a:extLst>
          </p:cNvPr>
          <p:cNvSpPr txBox="1"/>
          <p:nvPr/>
        </p:nvSpPr>
        <p:spPr>
          <a:xfrm>
            <a:off x="414973" y="7443385"/>
            <a:ext cx="25256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Беларусь, официально Республика Беларусь, расположена в Восточной Европе и граничит с Россией на востоке, Украиной на юге, Польшей на западе, а также Литвой и Латвией на северо-западе. Столицей страны является город Минск, который также является крупнейшим городом Беларуси.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10D4E-AB74-476D-81DF-263A26A37A6D}"/>
              </a:ext>
            </a:extLst>
          </p:cNvPr>
          <p:cNvSpPr txBox="1"/>
          <p:nvPr/>
        </p:nvSpPr>
        <p:spPr>
          <a:xfrm>
            <a:off x="9317323" y="12930172"/>
            <a:ext cx="250422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Помимо Минска, в Беларуси есть несколько крупных и значимых городов, которые можно увидеть на карте. Эти города, каждый со своей уникальной историей и культурой, предлагают разнообразные впечатления для путешественников, желающих познакомиться с богатым наследием Беларуси.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4BA9125-377C-465C-954C-0CFEF3DBE88C}"/>
              </a:ext>
            </a:extLst>
          </p:cNvPr>
          <p:cNvSpPr/>
          <p:nvPr/>
        </p:nvSpPr>
        <p:spPr>
          <a:xfrm>
            <a:off x="4631772" y="415947"/>
            <a:ext cx="470088" cy="470088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31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8E7764-6958-41D8-8453-06ED152D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999" y="-3483874"/>
            <a:ext cx="21791930" cy="1450150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1A392BA3-F863-4C24-A58E-7CFD0657457B}"/>
              </a:ext>
            </a:extLst>
          </p:cNvPr>
          <p:cNvSpPr/>
          <p:nvPr/>
        </p:nvSpPr>
        <p:spPr>
          <a:xfrm>
            <a:off x="-3679246" y="-5809046"/>
            <a:ext cx="19559325" cy="10919821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740582F-62CE-49EE-A167-8E04E5B3CC0F}"/>
              </a:ext>
            </a:extLst>
          </p:cNvPr>
          <p:cNvSpPr/>
          <p:nvPr/>
        </p:nvSpPr>
        <p:spPr>
          <a:xfrm>
            <a:off x="-8057260" y="6693533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Значок Герб Гродно, значки купить в Минске на заказ, изготовление нагрудных  значков">
            <a:extLst>
              <a:ext uri="{FF2B5EF4-FFF2-40B4-BE49-F238E27FC236}">
                <a16:creationId xmlns:a16="http://schemas.microsoft.com/office/drawing/2014/main" id="{0FBA4BFA-A083-48BB-A9B1-C741628C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0118">
            <a:off x="15607776" y="-5930378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2A4B20-766B-4A2D-BA8C-01FA72CE2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5592">
            <a:off x="8474708" y="4742181"/>
            <a:ext cx="12391664" cy="83024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C9AEFF-D6B9-43E3-9AF3-C83104553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8952">
            <a:off x="-11408891" y="6073899"/>
            <a:ext cx="11277522" cy="7522019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D93D3874-B0C8-475C-98C3-DE81471E3AF4}"/>
              </a:ext>
            </a:extLst>
          </p:cNvPr>
          <p:cNvSpPr/>
          <p:nvPr/>
        </p:nvSpPr>
        <p:spPr>
          <a:xfrm>
            <a:off x="-1756421" y="877368"/>
            <a:ext cx="15966588" cy="1177376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E55835-90D1-4E76-A889-88A1C4FAD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86" y="1778248"/>
            <a:ext cx="9525000" cy="6353175"/>
          </a:xfrm>
          <a:prstGeom prst="rect">
            <a:avLst/>
          </a:prstGeom>
        </p:spPr>
      </p:pic>
      <p:pic>
        <p:nvPicPr>
          <p:cNvPr id="2050" name="Picture 2" descr="Значок Герб города Витебска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6F76CA5F-04FF-497F-8405-880E48EE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813" y="-1889644"/>
            <a:ext cx="4089209" cy="6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E76EB4-D88F-4DB3-9160-A082AAB330A6}"/>
              </a:ext>
            </a:extLst>
          </p:cNvPr>
          <p:cNvSpPr txBox="1"/>
          <p:nvPr/>
        </p:nvSpPr>
        <p:spPr>
          <a:xfrm>
            <a:off x="362517" y="226299"/>
            <a:ext cx="770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ДОСТОПРИМЕЧАТЕЛЬНОСТИ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B26D00-C263-45C5-8848-7FECC15BC18D}"/>
              </a:ext>
            </a:extLst>
          </p:cNvPr>
          <p:cNvSpPr txBox="1"/>
          <p:nvPr/>
        </p:nvSpPr>
        <p:spPr>
          <a:xfrm>
            <a:off x="4425517" y="1007043"/>
            <a:ext cx="36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ВИТЕБСКА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ВИТЕБСКА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ВИТЕБКА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1BAE70-89FF-4114-8F8D-6504EEA02B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610">
            <a:off x="-584986" y="946676"/>
            <a:ext cx="5072279" cy="735279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96F328B-D2A5-4B9C-8492-9AE1D792B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709" y="8957005"/>
            <a:ext cx="7305675" cy="47625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BBC4016-D274-4DF3-A9CF-6E71F067ED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4255">
            <a:off x="-8602780" y="7379553"/>
            <a:ext cx="12192000" cy="6838950"/>
          </a:xfrm>
          <a:prstGeom prst="rect">
            <a:avLst/>
          </a:prstGeom>
        </p:spPr>
      </p:pic>
      <p:pic>
        <p:nvPicPr>
          <p:cNvPr id="27" name="Picture 4" descr="Значок Герб Могилева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6AA4C5F8-FD44-404E-9411-64208B3EE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1100">
            <a:off x="14334183" y="-1458512"/>
            <a:ext cx="3883837" cy="582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0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8E7764-6958-41D8-8453-06ED152D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999" y="-3483874"/>
            <a:ext cx="21791930" cy="1450150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1A392BA3-F863-4C24-A58E-7CFD0657457B}"/>
              </a:ext>
            </a:extLst>
          </p:cNvPr>
          <p:cNvSpPr/>
          <p:nvPr/>
        </p:nvSpPr>
        <p:spPr>
          <a:xfrm>
            <a:off x="-3679246" y="-5809046"/>
            <a:ext cx="19559325" cy="10919821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740582F-62CE-49EE-A167-8E04E5B3CC0F}"/>
              </a:ext>
            </a:extLst>
          </p:cNvPr>
          <p:cNvSpPr/>
          <p:nvPr/>
        </p:nvSpPr>
        <p:spPr>
          <a:xfrm>
            <a:off x="-8057260" y="6693533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93D3874-B0C8-475C-98C3-DE81471E3AF4}"/>
              </a:ext>
            </a:extLst>
          </p:cNvPr>
          <p:cNvSpPr/>
          <p:nvPr/>
        </p:nvSpPr>
        <p:spPr>
          <a:xfrm>
            <a:off x="-1756421" y="877368"/>
            <a:ext cx="15966588" cy="1177376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E55835-90D1-4E76-A889-88A1C4FAD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76" y="8249157"/>
            <a:ext cx="9525000" cy="6353175"/>
          </a:xfrm>
          <a:prstGeom prst="rect">
            <a:avLst/>
          </a:prstGeom>
        </p:spPr>
      </p:pic>
      <p:pic>
        <p:nvPicPr>
          <p:cNvPr id="2050" name="Picture 2" descr="Значок Герб города Витебска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6F76CA5F-04FF-497F-8405-880E48EE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02" y="-6691612"/>
            <a:ext cx="4089209" cy="6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E76EB4-D88F-4DB3-9160-A082AAB330A6}"/>
              </a:ext>
            </a:extLst>
          </p:cNvPr>
          <p:cNvSpPr txBox="1"/>
          <p:nvPr/>
        </p:nvSpPr>
        <p:spPr>
          <a:xfrm>
            <a:off x="362517" y="226299"/>
            <a:ext cx="770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ДОСТОПРИМЕЧАТЕЛЬНОСТИ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B26D00-C263-45C5-8848-7FECC15BC18D}"/>
              </a:ext>
            </a:extLst>
          </p:cNvPr>
          <p:cNvSpPr txBox="1"/>
          <p:nvPr/>
        </p:nvSpPr>
        <p:spPr>
          <a:xfrm>
            <a:off x="4425517" y="1007043"/>
            <a:ext cx="36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МОГИЛЁВА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МОГИЛЁВА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МОГИЛЁВА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1BAE70-89FF-4114-8F8D-6504EEA02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610">
            <a:off x="1442391" y="7109124"/>
            <a:ext cx="5072279" cy="73527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DBEF1F-3C2E-4BAC-83B6-F77C7C756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086" y="2274312"/>
            <a:ext cx="7305675" cy="47625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808EC41-4153-43EC-A7F8-778BAC6B4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4255">
            <a:off x="-3087027" y="895672"/>
            <a:ext cx="12192000" cy="6838950"/>
          </a:xfrm>
          <a:prstGeom prst="rect">
            <a:avLst/>
          </a:prstGeom>
        </p:spPr>
      </p:pic>
      <p:pic>
        <p:nvPicPr>
          <p:cNvPr id="4100" name="Picture 4" descr="Значок Герб Могилева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56656733-FCA2-411C-9435-C0CE428E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1677">
            <a:off x="9228639" y="-1145504"/>
            <a:ext cx="3883837" cy="582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2861BFF-FA22-4D7B-A609-B2D3332C986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6"/>
          <a:stretch/>
        </p:blipFill>
        <p:spPr>
          <a:xfrm>
            <a:off x="0" y="7775579"/>
            <a:ext cx="13148659" cy="7947427"/>
          </a:xfrm>
          <a:prstGeom prst="rect">
            <a:avLst/>
          </a:prstGeom>
        </p:spPr>
      </p:pic>
      <p:pic>
        <p:nvPicPr>
          <p:cNvPr id="26" name="Picture 2" descr="Значок Герб города Гомеля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2B5951EE-BE9F-4155-BD42-EC16B7164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134" y="-1560108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545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8E7764-6958-41D8-8453-06ED152D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999" y="-3483874"/>
            <a:ext cx="21791930" cy="1450150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1A392BA3-F863-4C24-A58E-7CFD0657457B}"/>
              </a:ext>
            </a:extLst>
          </p:cNvPr>
          <p:cNvSpPr/>
          <p:nvPr/>
        </p:nvSpPr>
        <p:spPr>
          <a:xfrm>
            <a:off x="7076330" y="-557855"/>
            <a:ext cx="8564981" cy="10919822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740582F-62CE-49EE-A167-8E04E5B3CC0F}"/>
              </a:ext>
            </a:extLst>
          </p:cNvPr>
          <p:cNvSpPr/>
          <p:nvPr/>
        </p:nvSpPr>
        <p:spPr>
          <a:xfrm>
            <a:off x="-8057260" y="6693533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93D3874-B0C8-475C-98C3-DE81471E3AF4}"/>
              </a:ext>
            </a:extLst>
          </p:cNvPr>
          <p:cNvSpPr/>
          <p:nvPr/>
        </p:nvSpPr>
        <p:spPr>
          <a:xfrm>
            <a:off x="-1756421" y="9899448"/>
            <a:ext cx="15966588" cy="1177376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76EB4-D88F-4DB3-9160-A082AAB330A6}"/>
              </a:ext>
            </a:extLst>
          </p:cNvPr>
          <p:cNvSpPr txBox="1"/>
          <p:nvPr/>
        </p:nvSpPr>
        <p:spPr>
          <a:xfrm>
            <a:off x="362517" y="226299"/>
            <a:ext cx="770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ДОСТОПРИМЕЧАТЕЛЬНОСТИ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B26D00-C263-45C5-8848-7FECC15BC18D}"/>
              </a:ext>
            </a:extLst>
          </p:cNvPr>
          <p:cNvSpPr txBox="1"/>
          <p:nvPr/>
        </p:nvSpPr>
        <p:spPr>
          <a:xfrm>
            <a:off x="2898554" y="1007043"/>
            <a:ext cx="36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ГОМЕЛЯ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ГОМЕЛЯ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ГОМЕЛЯ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DBEF1F-3C2E-4BAC-83B6-F77C7C756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103" y="11023828"/>
            <a:ext cx="7305675" cy="47625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808EC41-4153-43EC-A7F8-778BAC6B4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4255">
            <a:off x="-7459156" y="8446986"/>
            <a:ext cx="12192000" cy="6838950"/>
          </a:xfrm>
          <a:prstGeom prst="rect">
            <a:avLst/>
          </a:prstGeom>
        </p:spPr>
      </p:pic>
      <p:pic>
        <p:nvPicPr>
          <p:cNvPr id="4100" name="Picture 4" descr="Значок Герб Могилева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56656733-FCA2-411C-9435-C0CE428E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50149">
            <a:off x="16942269" y="-3492464"/>
            <a:ext cx="3883837" cy="582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EBA149-71B8-44F3-A6B0-F5C7F5025A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6"/>
          <a:stretch/>
        </p:blipFill>
        <p:spPr>
          <a:xfrm>
            <a:off x="0" y="1614892"/>
            <a:ext cx="13148659" cy="7947427"/>
          </a:xfrm>
          <a:prstGeom prst="rect">
            <a:avLst/>
          </a:prstGeom>
        </p:spPr>
      </p:pic>
      <p:pic>
        <p:nvPicPr>
          <p:cNvPr id="5122" name="Picture 2" descr="Значок Герб города Гомеля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F0CA1845-4934-4EBD-98A0-96DFB7AA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348" y="-1772199"/>
            <a:ext cx="4010155" cy="601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53F391F-08CC-41FC-AC83-862B18446A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1867" y="2059714"/>
            <a:ext cx="10291020" cy="6858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6045A33-0DC9-4006-AB3E-6C83D4BE0F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073" y="1914117"/>
            <a:ext cx="9525000" cy="6353175"/>
          </a:xfrm>
          <a:prstGeom prst="rect">
            <a:avLst/>
          </a:prstGeom>
        </p:spPr>
      </p:pic>
      <p:pic>
        <p:nvPicPr>
          <p:cNvPr id="25" name="Picture 2" descr="Значок Герб Бреста, значки купить в Минске на заказ, изготовление нагрудных  значков">
            <a:extLst>
              <a:ext uri="{FF2B5EF4-FFF2-40B4-BE49-F238E27FC236}">
                <a16:creationId xmlns:a16="http://schemas.microsoft.com/office/drawing/2014/main" id="{9D5064D9-38D0-4061-86D3-2D635FE0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260" y="-3529734"/>
            <a:ext cx="3256414" cy="488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832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8E7764-6958-41D8-8453-06ED152D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999" y="-3483874"/>
            <a:ext cx="21791930" cy="1450150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1A392BA3-F863-4C24-A58E-7CFD0657457B}"/>
              </a:ext>
            </a:extLst>
          </p:cNvPr>
          <p:cNvSpPr/>
          <p:nvPr/>
        </p:nvSpPr>
        <p:spPr>
          <a:xfrm>
            <a:off x="3291840" y="2682240"/>
            <a:ext cx="12349471" cy="8533664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740582F-62CE-49EE-A167-8E04E5B3CC0F}"/>
              </a:ext>
            </a:extLst>
          </p:cNvPr>
          <p:cNvSpPr/>
          <p:nvPr/>
        </p:nvSpPr>
        <p:spPr>
          <a:xfrm>
            <a:off x="-8057260" y="6693533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93D3874-B0C8-475C-98C3-DE81471E3AF4}"/>
              </a:ext>
            </a:extLst>
          </p:cNvPr>
          <p:cNvSpPr/>
          <p:nvPr/>
        </p:nvSpPr>
        <p:spPr>
          <a:xfrm>
            <a:off x="-1756421" y="9899448"/>
            <a:ext cx="15966588" cy="1177376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76EB4-D88F-4DB3-9160-A082AAB330A6}"/>
              </a:ext>
            </a:extLst>
          </p:cNvPr>
          <p:cNvSpPr txBox="1"/>
          <p:nvPr/>
        </p:nvSpPr>
        <p:spPr>
          <a:xfrm>
            <a:off x="362517" y="226299"/>
            <a:ext cx="770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ДОСТОПРИМЕЧАТЕЛЬНОСТИ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B26D00-C263-45C5-8848-7FECC15BC18D}"/>
              </a:ext>
            </a:extLst>
          </p:cNvPr>
          <p:cNvSpPr txBox="1"/>
          <p:nvPr/>
        </p:nvSpPr>
        <p:spPr>
          <a:xfrm>
            <a:off x="2898554" y="1007043"/>
            <a:ext cx="36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БРЕСТА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БРЕСТА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БРЕСТА</a:t>
            </a:r>
          </a:p>
        </p:txBody>
      </p:sp>
      <p:pic>
        <p:nvPicPr>
          <p:cNvPr id="4100" name="Picture 4" descr="Значок Герб Могилева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56656733-FCA2-411C-9435-C0CE428E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50149">
            <a:off x="16942269" y="-3492464"/>
            <a:ext cx="3883837" cy="582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EBA149-71B8-44F3-A6B0-F5C7F5025A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6"/>
          <a:stretch/>
        </p:blipFill>
        <p:spPr>
          <a:xfrm>
            <a:off x="502000" y="11100295"/>
            <a:ext cx="13148659" cy="7947427"/>
          </a:xfrm>
          <a:prstGeom prst="rect">
            <a:avLst/>
          </a:prstGeom>
        </p:spPr>
      </p:pic>
      <p:pic>
        <p:nvPicPr>
          <p:cNvPr id="5122" name="Picture 2" descr="Значок Герб города Гомеля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F0CA1845-4934-4EBD-98A0-96DFB7AA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348" y="-6043996"/>
            <a:ext cx="4010155" cy="601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850AE-04A9-41F0-BAED-318595DF0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679" y="2582592"/>
            <a:ext cx="1029102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E79128-8CFB-47B5-913E-25AED3E2D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68" y="1172084"/>
            <a:ext cx="9525000" cy="6353175"/>
          </a:xfrm>
          <a:prstGeom prst="rect">
            <a:avLst/>
          </a:prstGeom>
        </p:spPr>
      </p:pic>
      <p:pic>
        <p:nvPicPr>
          <p:cNvPr id="6146" name="Picture 2" descr="Значок Герб Бреста, значки купить в Минске на заказ, изготовление нагрудных  значков">
            <a:extLst>
              <a:ext uri="{FF2B5EF4-FFF2-40B4-BE49-F238E27FC236}">
                <a16:creationId xmlns:a16="http://schemas.microsoft.com/office/drawing/2014/main" id="{5922508F-CDD5-459E-9142-8FFC0805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634" y="-1385015"/>
            <a:ext cx="3256414" cy="488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САВУШКИН ПРОДУКТ | chef.ru">
            <a:extLst>
              <a:ext uri="{FF2B5EF4-FFF2-40B4-BE49-F238E27FC236}">
                <a16:creationId xmlns:a16="http://schemas.microsoft.com/office/drawing/2014/main" id="{65D109D5-E458-4D98-A415-32FCBCC1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15" y="11308781"/>
            <a:ext cx="4829592" cy="289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46CFF4A-BE32-4DA0-9300-F3E89D7C6D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7880636"/>
            <a:ext cx="3858586" cy="2572391"/>
          </a:xfrm>
          <a:prstGeom prst="rect">
            <a:avLst/>
          </a:prstGeom>
        </p:spPr>
      </p:pic>
      <p:pic>
        <p:nvPicPr>
          <p:cNvPr id="24" name="Picture 4" descr="Главная - Слонимский винно-водочный завод">
            <a:extLst>
              <a:ext uri="{FF2B5EF4-FFF2-40B4-BE49-F238E27FC236}">
                <a16:creationId xmlns:a16="http://schemas.microsoft.com/office/drawing/2014/main" id="{9D931BE9-8BF3-41A6-86EC-1C4ABA81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9759" y="-1804074"/>
            <a:ext cx="295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626A10E-0F2F-4E35-8903-0655A3C20D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961" y="8464466"/>
            <a:ext cx="6597728" cy="4398485"/>
          </a:xfrm>
          <a:prstGeom prst="rect">
            <a:avLst/>
          </a:prstGeom>
        </p:spPr>
      </p:pic>
      <p:pic>
        <p:nvPicPr>
          <p:cNvPr id="26" name="Picture 6" descr="Молоко сгущенное «Рогачевъ» с сахаром, без кольца, 8.5%, 380 г купить в  Минске: недорого в интернет-магазине Едоставка">
            <a:extLst>
              <a:ext uri="{FF2B5EF4-FFF2-40B4-BE49-F238E27FC236}">
                <a16:creationId xmlns:a16="http://schemas.microsoft.com/office/drawing/2014/main" id="{76961F1B-D4DB-40B9-826B-4D21CC0E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8303">
            <a:off x="-4821036" y="-1298873"/>
            <a:ext cx="2597747" cy="25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5DCFDC3-0EC0-4580-ADFA-7C9C94357E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96893">
            <a:off x="-7297149" y="6279786"/>
            <a:ext cx="6597726" cy="43984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F71AEF-5426-4CB3-9270-BB940EB17743}"/>
              </a:ext>
            </a:extLst>
          </p:cNvPr>
          <p:cNvSpPr txBox="1"/>
          <p:nvPr/>
        </p:nvSpPr>
        <p:spPr>
          <a:xfrm>
            <a:off x="2956148" y="-1962330"/>
            <a:ext cx="713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F2E8CF"/>
                </a:solidFill>
                <a:latin typeface="Akrobat ExtraBold" panose="00000900000000000000" pitchFamily="2" charset="-52"/>
              </a:rPr>
              <a:t>НАЦИОНАЛЬНАЯ КУХНЯ</a:t>
            </a:r>
          </a:p>
        </p:txBody>
      </p:sp>
    </p:spTree>
    <p:extLst>
      <p:ext uri="{BB962C8B-B14F-4D97-AF65-F5344CB8AC3E}">
        <p14:creationId xmlns:p14="http://schemas.microsoft.com/office/powerpoint/2010/main" val="4037070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8E7764-6958-41D8-8453-06ED152D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999" y="-3483874"/>
            <a:ext cx="21791930" cy="1450150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1A392BA3-F863-4C24-A58E-7CFD0657457B}"/>
              </a:ext>
            </a:extLst>
          </p:cNvPr>
          <p:cNvSpPr/>
          <p:nvPr/>
        </p:nvSpPr>
        <p:spPr>
          <a:xfrm>
            <a:off x="-4175760" y="-2034946"/>
            <a:ext cx="19559223" cy="9730778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740582F-62CE-49EE-A167-8E04E5B3CC0F}"/>
              </a:ext>
            </a:extLst>
          </p:cNvPr>
          <p:cNvSpPr/>
          <p:nvPr/>
        </p:nvSpPr>
        <p:spPr>
          <a:xfrm>
            <a:off x="-8057260" y="6693533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93D3874-B0C8-475C-98C3-DE81471E3AF4}"/>
              </a:ext>
            </a:extLst>
          </p:cNvPr>
          <p:cNvSpPr/>
          <p:nvPr/>
        </p:nvSpPr>
        <p:spPr>
          <a:xfrm>
            <a:off x="-1756421" y="-433272"/>
            <a:ext cx="15966588" cy="1177376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76EB4-D88F-4DB3-9160-A082AAB330A6}"/>
              </a:ext>
            </a:extLst>
          </p:cNvPr>
          <p:cNvSpPr txBox="1"/>
          <p:nvPr/>
        </p:nvSpPr>
        <p:spPr>
          <a:xfrm>
            <a:off x="-8118220" y="226299"/>
            <a:ext cx="770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ДОСТОПРИМЕЧАТЕЛЬНОСТИ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B26D00-C263-45C5-8848-7FECC15BC18D}"/>
              </a:ext>
            </a:extLst>
          </p:cNvPr>
          <p:cNvSpPr txBox="1"/>
          <p:nvPr/>
        </p:nvSpPr>
        <p:spPr>
          <a:xfrm>
            <a:off x="-5582183" y="1007043"/>
            <a:ext cx="3686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БРЕСТА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БРЕСТА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БРЕСТА</a:t>
            </a:r>
          </a:p>
        </p:txBody>
      </p:sp>
      <p:pic>
        <p:nvPicPr>
          <p:cNvPr id="4100" name="Picture 4" descr="Значок Герб Могилева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56656733-FCA2-411C-9435-C0CE428E5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50149">
            <a:off x="16942269" y="-3492464"/>
            <a:ext cx="3883837" cy="582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Значок Герб города Гомеля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F0CA1845-4934-4EBD-98A0-96DFB7AA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348" y="-6043996"/>
            <a:ext cx="4010155" cy="601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1850AE-04A9-41F0-BAED-318595DF0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52" y="11123602"/>
            <a:ext cx="1029102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E79128-8CFB-47B5-913E-25AED3E2D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48" y="11376014"/>
            <a:ext cx="9525000" cy="6353175"/>
          </a:xfrm>
          <a:prstGeom prst="rect">
            <a:avLst/>
          </a:prstGeom>
        </p:spPr>
      </p:pic>
      <p:pic>
        <p:nvPicPr>
          <p:cNvPr id="6146" name="Picture 2" descr="Значок Герб Бреста, значки купить в Минске на заказ, изготовление нагрудных  значков">
            <a:extLst>
              <a:ext uri="{FF2B5EF4-FFF2-40B4-BE49-F238E27FC236}">
                <a16:creationId xmlns:a16="http://schemas.microsoft.com/office/drawing/2014/main" id="{5922508F-CDD5-459E-9142-8FFC0805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92" y="-4860398"/>
            <a:ext cx="3256414" cy="488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20795B-C5F5-414D-8323-7E81DB54F963}"/>
              </a:ext>
            </a:extLst>
          </p:cNvPr>
          <p:cNvSpPr txBox="1"/>
          <p:nvPr/>
        </p:nvSpPr>
        <p:spPr>
          <a:xfrm>
            <a:off x="2956148" y="1481910"/>
            <a:ext cx="713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F2E8CF"/>
                </a:solidFill>
                <a:latin typeface="Akrobat ExtraBold" panose="00000900000000000000" pitchFamily="2" charset="-52"/>
              </a:rPr>
              <a:t>НАЦИОНАЛЬНАЯ КУХНЯ</a:t>
            </a:r>
          </a:p>
        </p:txBody>
      </p:sp>
      <p:pic>
        <p:nvPicPr>
          <p:cNvPr id="7170" name="Picture 2" descr="САВУШКИН ПРОДУКТ | chef.ru">
            <a:extLst>
              <a:ext uri="{FF2B5EF4-FFF2-40B4-BE49-F238E27FC236}">
                <a16:creationId xmlns:a16="http://schemas.microsoft.com/office/drawing/2014/main" id="{56B78A79-D30B-47BA-A7B9-B3E68706B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15" y="4572701"/>
            <a:ext cx="4829592" cy="289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79E1E-5652-48B3-827D-A281629FB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2150396"/>
            <a:ext cx="3858586" cy="2572391"/>
          </a:xfrm>
          <a:prstGeom prst="rect">
            <a:avLst/>
          </a:prstGeom>
        </p:spPr>
      </p:pic>
      <p:pic>
        <p:nvPicPr>
          <p:cNvPr id="7172" name="Picture 4" descr="Главная - Слонимский винно-водочный завод">
            <a:extLst>
              <a:ext uri="{FF2B5EF4-FFF2-40B4-BE49-F238E27FC236}">
                <a16:creationId xmlns:a16="http://schemas.microsoft.com/office/drawing/2014/main" id="{C3532E2E-BBB3-4330-8CAD-90F8494B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201" y="-1404392"/>
            <a:ext cx="295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D5EEEE-75B7-42C5-9A90-5C979741FB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12" y="3176847"/>
            <a:ext cx="6597728" cy="4398485"/>
          </a:xfrm>
          <a:prstGeom prst="rect">
            <a:avLst/>
          </a:prstGeom>
        </p:spPr>
      </p:pic>
      <p:pic>
        <p:nvPicPr>
          <p:cNvPr id="7174" name="Picture 6" descr="Молоко сгущенное «Рогачевъ» с сахаром, без кольца, 8.5%, 380 г купить в  Минске: недорого в интернет-магазине Едоставка">
            <a:extLst>
              <a:ext uri="{FF2B5EF4-FFF2-40B4-BE49-F238E27FC236}">
                <a16:creationId xmlns:a16="http://schemas.microsoft.com/office/drawing/2014/main" id="{D505F240-BFD9-4326-B0B1-0C2D02CD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8320">
            <a:off x="73214" y="736141"/>
            <a:ext cx="2597747" cy="25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A9212A-2D73-48D4-A5DF-612936EB86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480" y="3183469"/>
            <a:ext cx="6597726" cy="439848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F6BC5FE-5AE0-40DA-AFC0-5D72A3BBDA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871728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1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8E7764-6958-41D8-8453-06ED152D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999" y="-3483874"/>
            <a:ext cx="21791930" cy="1450150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1A392BA3-F863-4C24-A58E-7CFD0657457B}"/>
              </a:ext>
            </a:extLst>
          </p:cNvPr>
          <p:cNvSpPr/>
          <p:nvPr/>
        </p:nvSpPr>
        <p:spPr>
          <a:xfrm>
            <a:off x="-3725651" y="-1400318"/>
            <a:ext cx="19559223" cy="9730778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93D3874-B0C8-475C-98C3-DE81471E3AF4}"/>
              </a:ext>
            </a:extLst>
          </p:cNvPr>
          <p:cNvSpPr/>
          <p:nvPr/>
        </p:nvSpPr>
        <p:spPr>
          <a:xfrm>
            <a:off x="-1756421" y="11636808"/>
            <a:ext cx="15966588" cy="1177376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20795B-C5F5-414D-8323-7E81DB54F963}"/>
              </a:ext>
            </a:extLst>
          </p:cNvPr>
          <p:cNvSpPr txBox="1"/>
          <p:nvPr/>
        </p:nvSpPr>
        <p:spPr>
          <a:xfrm>
            <a:off x="2956148" y="1481910"/>
            <a:ext cx="713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F2E8CF"/>
                </a:solidFill>
                <a:latin typeface="Akrobat ExtraBold" panose="00000900000000000000" pitchFamily="2" charset="-52"/>
              </a:rPr>
              <a:t>НАЦИОНАЛЬНАЯ КУХНЯ</a:t>
            </a:r>
          </a:p>
        </p:txBody>
      </p:sp>
      <p:pic>
        <p:nvPicPr>
          <p:cNvPr id="7170" name="Picture 2" descr="САВУШКИН ПРОДУКТ | chef.ru">
            <a:extLst>
              <a:ext uri="{FF2B5EF4-FFF2-40B4-BE49-F238E27FC236}">
                <a16:creationId xmlns:a16="http://schemas.microsoft.com/office/drawing/2014/main" id="{56B78A79-D30B-47BA-A7B9-B3E68706B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93" y="14391081"/>
            <a:ext cx="4829592" cy="289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A79E1E-5652-48B3-827D-A281629FB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52" y="8445238"/>
            <a:ext cx="3858586" cy="2572391"/>
          </a:xfrm>
          <a:prstGeom prst="rect">
            <a:avLst/>
          </a:prstGeom>
        </p:spPr>
      </p:pic>
      <p:pic>
        <p:nvPicPr>
          <p:cNvPr id="7172" name="Picture 4" descr="Главная - Слонимский винно-водочный завод">
            <a:extLst>
              <a:ext uri="{FF2B5EF4-FFF2-40B4-BE49-F238E27FC236}">
                <a16:creationId xmlns:a16="http://schemas.microsoft.com/office/drawing/2014/main" id="{C3532E2E-BBB3-4330-8CAD-90F8494B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416" y="-6893218"/>
            <a:ext cx="295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D5EEEE-75B7-42C5-9A90-5C979741F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232" y="9437565"/>
            <a:ext cx="6597728" cy="4398485"/>
          </a:xfrm>
          <a:prstGeom prst="rect">
            <a:avLst/>
          </a:prstGeom>
        </p:spPr>
      </p:pic>
      <p:pic>
        <p:nvPicPr>
          <p:cNvPr id="7174" name="Picture 6" descr="Молоко сгущенное «Рогачевъ» с сахаром, без кольца, 8.5%, 380 г купить в  Минске: недорого в интернет-магазине Едоставка">
            <a:extLst>
              <a:ext uri="{FF2B5EF4-FFF2-40B4-BE49-F238E27FC236}">
                <a16:creationId xmlns:a16="http://schemas.microsoft.com/office/drawing/2014/main" id="{D505F240-BFD9-4326-B0B1-0C2D02CD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8320">
            <a:off x="-5474634" y="-5338344"/>
            <a:ext cx="2597747" cy="25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A9212A-2D73-48D4-A5DF-612936EB8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2285">
            <a:off x="-12775863" y="9841471"/>
            <a:ext cx="6597726" cy="439848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64EA91D-09B4-4CC6-B6E8-88614F73E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2ACCF98-CFAF-4C0A-98B9-A469022D79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88" y="-751648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37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5F94EA-1F0C-486F-827F-BB8FD04A2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999" y="-3483874"/>
            <a:ext cx="21791930" cy="14501503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DB97B7DC-4F66-4926-ACC9-5DC96071F43D}"/>
              </a:ext>
            </a:extLst>
          </p:cNvPr>
          <p:cNvSpPr/>
          <p:nvPr/>
        </p:nvSpPr>
        <p:spPr>
          <a:xfrm>
            <a:off x="-3725651" y="-1400318"/>
            <a:ext cx="19559223" cy="9730778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1C0B01-62AD-429C-ABD4-9A967637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32688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ED35FF-DB71-4F7C-B63C-0DF3FA6DB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88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E048F0-330F-46CB-9178-EFF38F4EA6B8}"/>
              </a:ext>
            </a:extLst>
          </p:cNvPr>
          <p:cNvSpPr txBox="1"/>
          <p:nvPr/>
        </p:nvSpPr>
        <p:spPr>
          <a:xfrm>
            <a:off x="1249680" y="-3048000"/>
            <a:ext cx="10313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rgbClr val="BC4749"/>
                </a:solidFill>
                <a:latin typeface="Akrobat ExtraBold" panose="00000900000000000000" pitchFamily="2" charset="-52"/>
              </a:rPr>
              <a:t>ПОЛЕЗНЫЕ СОВЕТЫ ТУРИСТАМ</a:t>
            </a:r>
          </a:p>
        </p:txBody>
      </p:sp>
    </p:spTree>
    <p:extLst>
      <p:ext uri="{BB962C8B-B14F-4D97-AF65-F5344CB8AC3E}">
        <p14:creationId xmlns:p14="http://schemas.microsoft.com/office/powerpoint/2010/main" val="1085228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6802C46-1184-4294-922A-697E53988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999" y="-3483874"/>
            <a:ext cx="21791930" cy="14501503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6FBFA9B4-AF14-4A42-AE4E-CE8862AEBF1E}"/>
              </a:ext>
            </a:extLst>
          </p:cNvPr>
          <p:cNvSpPr/>
          <p:nvPr/>
        </p:nvSpPr>
        <p:spPr>
          <a:xfrm>
            <a:off x="-3725651" y="7347442"/>
            <a:ext cx="19559223" cy="9730778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Взрыв: 8 точек 4">
            <a:extLst>
              <a:ext uri="{FF2B5EF4-FFF2-40B4-BE49-F238E27FC236}">
                <a16:creationId xmlns:a16="http://schemas.microsoft.com/office/drawing/2014/main" id="{884FBA3D-3E99-4DCA-83D3-FAB1B2E0D563}"/>
              </a:ext>
            </a:extLst>
          </p:cNvPr>
          <p:cNvSpPr/>
          <p:nvPr/>
        </p:nvSpPr>
        <p:spPr>
          <a:xfrm>
            <a:off x="3288348" y="707866"/>
            <a:ext cx="5974080" cy="5442267"/>
          </a:xfrm>
          <a:prstGeom prst="irregularSeal1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25016-054C-4E80-9715-39C79B50EEB6}"/>
              </a:ext>
            </a:extLst>
          </p:cNvPr>
          <p:cNvSpPr txBox="1"/>
          <p:nvPr/>
        </p:nvSpPr>
        <p:spPr>
          <a:xfrm>
            <a:off x="1249680" y="2621280"/>
            <a:ext cx="10313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rgbClr val="BC4749"/>
                </a:solidFill>
                <a:latin typeface="Akrobat ExtraBold" panose="00000900000000000000" pitchFamily="2" charset="-52"/>
              </a:rPr>
              <a:t>ПОЛЕЗНЫЕ СОВЕТЫ ТУРИСТАМ</a:t>
            </a:r>
          </a:p>
        </p:txBody>
      </p:sp>
      <p:sp>
        <p:nvSpPr>
          <p:cNvPr id="7" name="Звезда: 4 точки 6">
            <a:extLst>
              <a:ext uri="{FF2B5EF4-FFF2-40B4-BE49-F238E27FC236}">
                <a16:creationId xmlns:a16="http://schemas.microsoft.com/office/drawing/2014/main" id="{DFA3897F-7229-447A-B3C8-2D2766B1E920}"/>
              </a:ext>
            </a:extLst>
          </p:cNvPr>
          <p:cNvSpPr/>
          <p:nvPr/>
        </p:nvSpPr>
        <p:spPr>
          <a:xfrm>
            <a:off x="1625600" y="924560"/>
            <a:ext cx="731520" cy="589280"/>
          </a:xfrm>
          <a:prstGeom prst="star4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везда: 4 точки 7">
            <a:extLst>
              <a:ext uri="{FF2B5EF4-FFF2-40B4-BE49-F238E27FC236}">
                <a16:creationId xmlns:a16="http://schemas.microsoft.com/office/drawing/2014/main" id="{C8FD7E28-7809-43EB-B41B-FE9D666BA6E1}"/>
              </a:ext>
            </a:extLst>
          </p:cNvPr>
          <p:cNvSpPr/>
          <p:nvPr/>
        </p:nvSpPr>
        <p:spPr>
          <a:xfrm>
            <a:off x="883920" y="4542076"/>
            <a:ext cx="731520" cy="589280"/>
          </a:xfrm>
          <a:prstGeom prst="star4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везда: 4 точки 8">
            <a:extLst>
              <a:ext uri="{FF2B5EF4-FFF2-40B4-BE49-F238E27FC236}">
                <a16:creationId xmlns:a16="http://schemas.microsoft.com/office/drawing/2014/main" id="{92B3BEE0-2560-4DAC-84BD-D6F34A568DD4}"/>
              </a:ext>
            </a:extLst>
          </p:cNvPr>
          <p:cNvSpPr/>
          <p:nvPr/>
        </p:nvSpPr>
        <p:spPr>
          <a:xfrm>
            <a:off x="7416800" y="6261893"/>
            <a:ext cx="731520" cy="589280"/>
          </a:xfrm>
          <a:prstGeom prst="star4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везда: 4 точки 9">
            <a:extLst>
              <a:ext uri="{FF2B5EF4-FFF2-40B4-BE49-F238E27FC236}">
                <a16:creationId xmlns:a16="http://schemas.microsoft.com/office/drawing/2014/main" id="{0FC0651B-F490-4B5E-A8CA-CBA68C89123F}"/>
              </a:ext>
            </a:extLst>
          </p:cNvPr>
          <p:cNvSpPr/>
          <p:nvPr/>
        </p:nvSpPr>
        <p:spPr>
          <a:xfrm>
            <a:off x="9621520" y="1369933"/>
            <a:ext cx="731520" cy="589280"/>
          </a:xfrm>
          <a:prstGeom prst="star4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везда: 4 точки 10">
            <a:extLst>
              <a:ext uri="{FF2B5EF4-FFF2-40B4-BE49-F238E27FC236}">
                <a16:creationId xmlns:a16="http://schemas.microsoft.com/office/drawing/2014/main" id="{BEAFD856-F250-44A2-841C-8172D0790B44}"/>
              </a:ext>
            </a:extLst>
          </p:cNvPr>
          <p:cNvSpPr/>
          <p:nvPr/>
        </p:nvSpPr>
        <p:spPr>
          <a:xfrm>
            <a:off x="7782560" y="357346"/>
            <a:ext cx="731520" cy="589280"/>
          </a:xfrm>
          <a:prstGeom prst="star4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везда: 4 точки 11">
            <a:extLst>
              <a:ext uri="{FF2B5EF4-FFF2-40B4-BE49-F238E27FC236}">
                <a16:creationId xmlns:a16="http://schemas.microsoft.com/office/drawing/2014/main" id="{58CB987C-7AD2-45D2-A6DB-12C844C49D79}"/>
              </a:ext>
            </a:extLst>
          </p:cNvPr>
          <p:cNvSpPr/>
          <p:nvPr/>
        </p:nvSpPr>
        <p:spPr>
          <a:xfrm>
            <a:off x="10467976" y="5560853"/>
            <a:ext cx="731520" cy="589280"/>
          </a:xfrm>
          <a:prstGeom prst="star4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везда: 4 точки 12">
            <a:extLst>
              <a:ext uri="{FF2B5EF4-FFF2-40B4-BE49-F238E27FC236}">
                <a16:creationId xmlns:a16="http://schemas.microsoft.com/office/drawing/2014/main" id="{3BF596A8-EA28-4044-A0F8-0265A70E3301}"/>
              </a:ext>
            </a:extLst>
          </p:cNvPr>
          <p:cNvSpPr/>
          <p:nvPr/>
        </p:nvSpPr>
        <p:spPr>
          <a:xfrm>
            <a:off x="3132456" y="5266213"/>
            <a:ext cx="731520" cy="589280"/>
          </a:xfrm>
          <a:prstGeom prst="star4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58B8CB-0861-48FF-BC72-6D9833E20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37163">
            <a:off x="13612784" y="496319"/>
            <a:ext cx="1155556" cy="11682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BFE73D-F59B-4E41-BC5C-50D4F90B031B}"/>
              </a:ext>
            </a:extLst>
          </p:cNvPr>
          <p:cNvSpPr txBox="1"/>
          <p:nvPr/>
        </p:nvSpPr>
        <p:spPr>
          <a:xfrm>
            <a:off x="-6720840" y="5616"/>
            <a:ext cx="672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BC4749"/>
                </a:solidFill>
                <a:latin typeface="Akrobat ExtraBold" panose="00000900000000000000" pitchFamily="2" charset="-52"/>
              </a:rPr>
              <a:t>ПЛАТЕЖИ И ОБМЕН ВАЛЮТ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5CAC37-75FF-480C-B6D0-F87B4B79311F}"/>
              </a:ext>
            </a:extLst>
          </p:cNvPr>
          <p:cNvSpPr txBox="1"/>
          <p:nvPr/>
        </p:nvSpPr>
        <p:spPr>
          <a:xfrm>
            <a:off x="574297" y="7687070"/>
            <a:ext cx="101955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BC4749"/>
                </a:solidFill>
                <a:latin typeface="Akrobat SemiBold" panose="00000700000000000000" pitchFamily="2" charset="-52"/>
              </a:rPr>
              <a:t>Официальная валюта — белорусский рубль (BYN)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Не стоит менять на улице у первых встречных валюту на белорусский рубль!</a:t>
            </a:r>
          </a:p>
          <a:p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Обменять наличные деньги из иностранной валюты в белорусские рубли можно в отделениях банков по действующему курсу банка. При себе нужно иметь паспорт.</a:t>
            </a:r>
          </a:p>
          <a:p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USD/EUR для обмена должны быть не старше 2006 года.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В магазинах в городах расплачиваться можно в белорусских рублях, либо же картами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Visa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 и 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Mastercard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.</a:t>
            </a:r>
          </a:p>
          <a:p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В сельской местности зачастую расчёт ведётся за наличные.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ATM: Ищите банкоматы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Belgazprombank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 или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PriorBank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 (поддержка иностранных карт).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В стране не очень широко развита системы чаевых в сфере обслуживания, зачастую приветствуются чаевые в размере 5-10% от стоимости услуги.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endParaRPr lang="ru-RU" sz="2000" dirty="0">
              <a:solidFill>
                <a:srgbClr val="BC4749"/>
              </a:solidFill>
              <a:latin typeface="Akrobat" panose="00000600000000000000" pitchFamily="2" charset="-52"/>
            </a:endParaRPr>
          </a:p>
        </p:txBody>
      </p:sp>
      <p:sp>
        <p:nvSpPr>
          <p:cNvPr id="17" name="Круг: прозрачная заливка 16">
            <a:extLst>
              <a:ext uri="{FF2B5EF4-FFF2-40B4-BE49-F238E27FC236}">
                <a16:creationId xmlns:a16="http://schemas.microsoft.com/office/drawing/2014/main" id="{2A203852-FFED-4CC2-A855-2997DD60C1D7}"/>
              </a:ext>
            </a:extLst>
          </p:cNvPr>
          <p:cNvSpPr/>
          <p:nvPr/>
        </p:nvSpPr>
        <p:spPr>
          <a:xfrm>
            <a:off x="19966246" y="1840408"/>
            <a:ext cx="3760152" cy="5234051"/>
          </a:xfrm>
          <a:prstGeom prst="donut">
            <a:avLst/>
          </a:prstGeom>
          <a:solidFill>
            <a:srgbClr val="386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Круг: прозрачная заливка 17">
            <a:extLst>
              <a:ext uri="{FF2B5EF4-FFF2-40B4-BE49-F238E27FC236}">
                <a16:creationId xmlns:a16="http://schemas.microsoft.com/office/drawing/2014/main" id="{6993296B-9216-4DDF-8897-07FC972279C9}"/>
              </a:ext>
            </a:extLst>
          </p:cNvPr>
          <p:cNvSpPr/>
          <p:nvPr/>
        </p:nvSpPr>
        <p:spPr>
          <a:xfrm>
            <a:off x="19713581" y="-848340"/>
            <a:ext cx="4265483" cy="3048792"/>
          </a:xfrm>
          <a:prstGeom prst="donut">
            <a:avLst/>
          </a:prstGeom>
          <a:solidFill>
            <a:srgbClr val="386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9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Взрыв: 8 точек 3">
            <a:extLst>
              <a:ext uri="{FF2B5EF4-FFF2-40B4-BE49-F238E27FC236}">
                <a16:creationId xmlns:a16="http://schemas.microsoft.com/office/drawing/2014/main" id="{4B75C84E-3379-4F70-A76F-AE8287DF3AB2}"/>
              </a:ext>
            </a:extLst>
          </p:cNvPr>
          <p:cNvSpPr/>
          <p:nvPr/>
        </p:nvSpPr>
        <p:spPr>
          <a:xfrm>
            <a:off x="-5928360" y="-4267199"/>
            <a:ext cx="24048720" cy="13959840"/>
          </a:xfrm>
          <a:prstGeom prst="irregularSeal1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354C7-4353-41C5-8B38-3CB943DF7E94}"/>
              </a:ext>
            </a:extLst>
          </p:cNvPr>
          <p:cNvSpPr txBox="1"/>
          <p:nvPr/>
        </p:nvSpPr>
        <p:spPr>
          <a:xfrm>
            <a:off x="566301" y="260558"/>
            <a:ext cx="672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BC4749"/>
                </a:solidFill>
                <a:latin typeface="Akrobat ExtraBold" panose="00000900000000000000" pitchFamily="2" charset="-52"/>
              </a:rPr>
              <a:t>ПЛАТЕЖИ И ОБМЕН ВАЛЮТ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4CF0C8-89B9-4B72-91E2-C1B915A5B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80" y="172655"/>
            <a:ext cx="1155556" cy="116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B6AFC2-2606-48B3-91D2-AE1D81088893}"/>
              </a:ext>
            </a:extLst>
          </p:cNvPr>
          <p:cNvSpPr txBox="1"/>
          <p:nvPr/>
        </p:nvSpPr>
        <p:spPr>
          <a:xfrm>
            <a:off x="574297" y="1420740"/>
            <a:ext cx="101955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BC4749"/>
                </a:solidFill>
                <a:latin typeface="Akrobat SemiBold" panose="00000700000000000000" pitchFamily="2" charset="-52"/>
              </a:rPr>
              <a:t>Официальная валюта — белорусский рубль (BYN)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Не стоит менять на улице у первых встречных валюту на белорусский рубль!</a:t>
            </a:r>
          </a:p>
          <a:p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Обменять наличные деньги из иностранной валюты в белорусские рубли можно в отделениях банков по действующему курсу банка. При себе нужно иметь паспорт.</a:t>
            </a:r>
          </a:p>
          <a:p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USD/EUR для обмена должны быть не старше 2006 года.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В магазинах в городах расплачиваться можно в белорусских рублях, либо же картами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Visa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 и 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Mastercard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.</a:t>
            </a:r>
          </a:p>
          <a:p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В сельской местности зачастую расчёт ведётся за наличные.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ATM: Ищите банкоматы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Belgazprombank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 или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PriorBank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 (поддержка иностранных карт).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В стране не очень широко развита системы чаевых в сфере обслуживания, зачастую приветствуются чаевые в размере 5-10% от стоимости услуги.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endParaRPr lang="ru-RU" sz="2000" dirty="0">
              <a:solidFill>
                <a:srgbClr val="BC4749"/>
              </a:solidFill>
              <a:latin typeface="Akrobat" panose="00000600000000000000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DB3D6-29F2-4B26-A3E6-463BAEB10380}"/>
              </a:ext>
            </a:extLst>
          </p:cNvPr>
          <p:cNvSpPr txBox="1"/>
          <p:nvPr/>
        </p:nvSpPr>
        <p:spPr>
          <a:xfrm>
            <a:off x="1387686" y="-4936284"/>
            <a:ext cx="103134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rgbClr val="BC4749"/>
                </a:solidFill>
                <a:latin typeface="Akrobat ExtraBold" panose="00000900000000000000" pitchFamily="2" charset="-52"/>
              </a:rPr>
              <a:t>ПОЛЕЗНЫЕ СОВЕТЫ ТУРИСТАМ</a:t>
            </a:r>
          </a:p>
        </p:txBody>
      </p:sp>
      <p:sp>
        <p:nvSpPr>
          <p:cNvPr id="12" name="Круг: прозрачная заливка 11">
            <a:extLst>
              <a:ext uri="{FF2B5EF4-FFF2-40B4-BE49-F238E27FC236}">
                <a16:creationId xmlns:a16="http://schemas.microsoft.com/office/drawing/2014/main" id="{D2293DCC-8223-454E-B7DA-50B2E49FD17D}"/>
              </a:ext>
            </a:extLst>
          </p:cNvPr>
          <p:cNvSpPr/>
          <p:nvPr/>
        </p:nvSpPr>
        <p:spPr>
          <a:xfrm>
            <a:off x="10517192" y="-848340"/>
            <a:ext cx="4265483" cy="3048792"/>
          </a:xfrm>
          <a:prstGeom prst="donut">
            <a:avLst/>
          </a:prstGeom>
          <a:solidFill>
            <a:srgbClr val="386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Круг: прозрачная заливка 10">
            <a:extLst>
              <a:ext uri="{FF2B5EF4-FFF2-40B4-BE49-F238E27FC236}">
                <a16:creationId xmlns:a16="http://schemas.microsoft.com/office/drawing/2014/main" id="{9B5793E0-4AF1-4A81-8E43-30185EC3E4A7}"/>
              </a:ext>
            </a:extLst>
          </p:cNvPr>
          <p:cNvSpPr/>
          <p:nvPr/>
        </p:nvSpPr>
        <p:spPr>
          <a:xfrm>
            <a:off x="10769857" y="1840408"/>
            <a:ext cx="3760152" cy="5234051"/>
          </a:xfrm>
          <a:prstGeom prst="donut">
            <a:avLst/>
          </a:prstGeom>
          <a:solidFill>
            <a:srgbClr val="386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3" name="Picture 8" descr="Girl Chill Guy Png Image">
            <a:extLst>
              <a:ext uri="{FF2B5EF4-FFF2-40B4-BE49-F238E27FC236}">
                <a16:creationId xmlns:a16="http://schemas.microsoft.com/office/drawing/2014/main" id="{7F0B677B-917D-4E12-9622-8C2F3F716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83" y="6863840"/>
            <a:ext cx="4970244" cy="752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6AB89D-17F9-4175-9625-A0CB8D952D9D}"/>
              </a:ext>
            </a:extLst>
          </p:cNvPr>
          <p:cNvSpPr txBox="1"/>
          <p:nvPr/>
        </p:nvSpPr>
        <p:spPr>
          <a:xfrm>
            <a:off x="321547" y="8959763"/>
            <a:ext cx="6832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 ExtraBold" panose="00000900000000000000" pitchFamily="2" charset="-52"/>
              </a:rPr>
              <a:t>Сезонные рекомендации: 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Зима (дек–</a:t>
            </a:r>
            <a:r>
              <a:rPr lang="ru-RU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фев</a:t>
            </a: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): Температура до –15°C. Тёплая одежда, непромокаемая обувь, шапка. 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Лето (июнь–</a:t>
            </a:r>
            <a:r>
              <a:rPr lang="ru-RU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авг</a:t>
            </a: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): +25–30°C. Лёгкая одежда, солнцезащитный крем, зонт от дождя. 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Весна/осень: Переменчиво. Дождевик + многослойная одежда.  </a:t>
            </a:r>
          </a:p>
          <a:p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Akrobat" panose="00000600000000000000" pitchFamily="2" charset="-52"/>
            </a:endParaRPr>
          </a:p>
          <a:p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 Black" panose="00000A00000000000000" pitchFamily="2" charset="-52"/>
              </a:rPr>
              <a:t>Важно:  </a:t>
            </a: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В храмах и театрах избегайте слишком открытой одежды.  Летом в лесах и у озёр берите репелленты от комаров.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574F1-EA14-4C5A-BFDE-233FCE9FFEA1}"/>
              </a:ext>
            </a:extLst>
          </p:cNvPr>
          <p:cNvSpPr txBox="1"/>
          <p:nvPr/>
        </p:nvSpPr>
        <p:spPr>
          <a:xfrm>
            <a:off x="2572571" y="-1942126"/>
            <a:ext cx="7405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386641"/>
                </a:solidFill>
                <a:latin typeface="Akrobat ExtraBold" panose="00000900000000000000" pitchFamily="2" charset="-52"/>
              </a:rPr>
              <a:t>РЕКОМЕНДАЦИИ ПО КЛИМАТУ</a:t>
            </a:r>
            <a:endParaRPr lang="ru-RU" sz="4800" dirty="0">
              <a:solidFill>
                <a:srgbClr val="386641"/>
              </a:solidFill>
              <a:latin typeface="Akrobat ExtraBold" panose="000009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8998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Взрыв: 8 точек 4">
            <a:extLst>
              <a:ext uri="{FF2B5EF4-FFF2-40B4-BE49-F238E27FC236}">
                <a16:creationId xmlns:a16="http://schemas.microsoft.com/office/drawing/2014/main" id="{AC714B5E-0958-4BF6-ADCD-A57C02F8F32F}"/>
              </a:ext>
            </a:extLst>
          </p:cNvPr>
          <p:cNvSpPr/>
          <p:nvPr/>
        </p:nvSpPr>
        <p:spPr>
          <a:xfrm>
            <a:off x="-5928360" y="11155681"/>
            <a:ext cx="24048720" cy="13959840"/>
          </a:xfrm>
          <a:prstGeom prst="irregularSeal1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42B2C-08F7-46D5-B969-62511A44C7A2}"/>
              </a:ext>
            </a:extLst>
          </p:cNvPr>
          <p:cNvSpPr txBox="1"/>
          <p:nvPr/>
        </p:nvSpPr>
        <p:spPr>
          <a:xfrm>
            <a:off x="-11649145" y="260558"/>
            <a:ext cx="672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BC4749"/>
                </a:solidFill>
                <a:latin typeface="Akrobat ExtraBold" panose="00000900000000000000" pitchFamily="2" charset="-52"/>
              </a:rPr>
              <a:t>ПЛАТЕЖИ И ОБМЕН ВАЛЮТ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79114C-9D8A-455A-AC5B-46793E87B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90833">
            <a:off x="16902270" y="172655"/>
            <a:ext cx="1155556" cy="116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B0927-9B16-4544-8F1F-2089A6D97112}"/>
              </a:ext>
            </a:extLst>
          </p:cNvPr>
          <p:cNvSpPr txBox="1"/>
          <p:nvPr/>
        </p:nvSpPr>
        <p:spPr>
          <a:xfrm>
            <a:off x="-11641149" y="1420740"/>
            <a:ext cx="101955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BC4749"/>
                </a:solidFill>
                <a:latin typeface="Akrobat SemiBold" panose="00000700000000000000" pitchFamily="2" charset="-52"/>
              </a:rPr>
              <a:t>Официальная валюта — белорусский рубль (BYN)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Не стоит менять на улице у первых встречных валюту на белорусский рубль!</a:t>
            </a:r>
          </a:p>
          <a:p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Обменять наличные деньги из иностранной валюты в белорусские рубли можно в отделениях банков по действующему курсу банка. При себе нужно иметь паспорт.</a:t>
            </a:r>
          </a:p>
          <a:p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USD/EUR для обмена должны быть не старше 2006 года.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В магазинах в городах расплачиваться можно в белорусских рублях, либо же картами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Visa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 и 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Mastercard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.</a:t>
            </a:r>
          </a:p>
          <a:p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В сельской местности зачастую расчёт ведётся за наличные.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ATM: Ищите банкоматы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Belgazprombank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 или </a:t>
            </a:r>
            <a:r>
              <a:rPr lang="ru-RU" sz="2000" dirty="0" err="1">
                <a:solidFill>
                  <a:srgbClr val="BC4749"/>
                </a:solidFill>
                <a:latin typeface="Akrobat" panose="00000600000000000000" pitchFamily="2" charset="-52"/>
              </a:rPr>
              <a:t>PriorBank</a:t>
            </a: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 (поддержка иностранных карт).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В стране не очень широко развита системы чаевых в сфере обслуживания, зачастую приветствуются чаевые в размере 5-10% от стоимости услуги.</a:t>
            </a:r>
          </a:p>
          <a:p>
            <a:b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</a:br>
            <a:endParaRPr lang="ru-RU" sz="2000" dirty="0">
              <a:solidFill>
                <a:srgbClr val="BC4749"/>
              </a:solidFill>
              <a:latin typeface="Akrobat" panose="00000600000000000000" pitchFamily="2" charset="-52"/>
            </a:endParaRPr>
          </a:p>
        </p:txBody>
      </p:sp>
      <p:sp>
        <p:nvSpPr>
          <p:cNvPr id="4" name="Круг: прозрачная заливка 3">
            <a:extLst>
              <a:ext uri="{FF2B5EF4-FFF2-40B4-BE49-F238E27FC236}">
                <a16:creationId xmlns:a16="http://schemas.microsoft.com/office/drawing/2014/main" id="{31262406-0147-4FC9-89D3-2D63A8913CC7}"/>
              </a:ext>
            </a:extLst>
          </p:cNvPr>
          <p:cNvSpPr/>
          <p:nvPr/>
        </p:nvSpPr>
        <p:spPr>
          <a:xfrm>
            <a:off x="-10682257" y="-19690080"/>
            <a:ext cx="33915289" cy="28864560"/>
          </a:xfrm>
          <a:prstGeom prst="donut">
            <a:avLst/>
          </a:prstGeom>
          <a:solidFill>
            <a:srgbClr val="386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056" name="Picture 8" descr="Girl Chill Guy Png Image">
            <a:extLst>
              <a:ext uri="{FF2B5EF4-FFF2-40B4-BE49-F238E27FC236}">
                <a16:creationId xmlns:a16="http://schemas.microsoft.com/office/drawing/2014/main" id="{D74A894A-4438-430C-982B-FBE3C7FD6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83" y="202905"/>
            <a:ext cx="4970244" cy="752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27F05-5A22-499B-A437-635D9BA3E424}"/>
              </a:ext>
            </a:extLst>
          </p:cNvPr>
          <p:cNvSpPr txBox="1"/>
          <p:nvPr/>
        </p:nvSpPr>
        <p:spPr>
          <a:xfrm>
            <a:off x="321547" y="2005515"/>
            <a:ext cx="6832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 ExtraBold" panose="00000900000000000000" pitchFamily="2" charset="-52"/>
              </a:rPr>
              <a:t>Сезонные рекомендации: 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Зима (дек–</a:t>
            </a:r>
            <a:r>
              <a:rPr lang="ru-RU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фев</a:t>
            </a: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): Температура до –15°C. Тёплая одежда, непромокаемая обувь, шапка. 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Лето (июнь–</a:t>
            </a:r>
            <a:r>
              <a:rPr lang="ru-RU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авг</a:t>
            </a: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): +25–30°C. Лёгкая одежда, солнцезащитный крем, зонт от дождя. 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Весна/осень: Переменчиво. Дождевик + многослойная одежда.  </a:t>
            </a:r>
          </a:p>
          <a:p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Akrobat" panose="00000600000000000000" pitchFamily="2" charset="-52"/>
            </a:endParaRPr>
          </a:p>
          <a:p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 Black" panose="00000A00000000000000" pitchFamily="2" charset="-52"/>
              </a:rPr>
              <a:t>Важно:  </a:t>
            </a: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В храмах и театрах избегайте слишком открытой одежды.  Летом в лесах и у озёр берите репелленты от комаров.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EE062-257B-4549-A257-0B0F5E6FBFEF}"/>
              </a:ext>
            </a:extLst>
          </p:cNvPr>
          <p:cNvSpPr txBox="1"/>
          <p:nvPr/>
        </p:nvSpPr>
        <p:spPr>
          <a:xfrm>
            <a:off x="2572571" y="525560"/>
            <a:ext cx="7405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386641"/>
                </a:solidFill>
                <a:latin typeface="Akrobat ExtraBold" panose="00000900000000000000" pitchFamily="2" charset="-52"/>
              </a:rPr>
              <a:t>РЕКОМЕНДАЦИИ ПО КЛИМАТУ</a:t>
            </a:r>
            <a:endParaRPr lang="ru-RU" sz="4800" dirty="0">
              <a:solidFill>
                <a:srgbClr val="386641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E522B1F-A5C6-4392-A0AC-994C41D04595}"/>
              </a:ext>
            </a:extLst>
          </p:cNvPr>
          <p:cNvSpPr/>
          <p:nvPr/>
        </p:nvSpPr>
        <p:spPr>
          <a:xfrm rot="19367096">
            <a:off x="-7713967" y="5605071"/>
            <a:ext cx="6675120" cy="7589520"/>
          </a:xfrm>
          <a:prstGeom prst="ellipse">
            <a:avLst/>
          </a:prstGeom>
          <a:solidFill>
            <a:srgbClr val="A7C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3F6D0B4-8ADD-4C19-A09D-018771864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97712">
            <a:off x="-7890400" y="335280"/>
            <a:ext cx="4897041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D71A2-D20C-40ED-8CE9-E7FC9EFB3792}"/>
              </a:ext>
            </a:extLst>
          </p:cNvPr>
          <p:cNvSpPr txBox="1"/>
          <p:nvPr/>
        </p:nvSpPr>
        <p:spPr>
          <a:xfrm>
            <a:off x="6173788" y="-7086987"/>
            <a:ext cx="478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СВЯЗЬ И ИНТЕРНЕТ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74D61-8FD1-4100-A57E-12D0C26FBAE9}"/>
              </a:ext>
            </a:extLst>
          </p:cNvPr>
          <p:cNvSpPr txBox="1"/>
          <p:nvPr/>
        </p:nvSpPr>
        <p:spPr>
          <a:xfrm>
            <a:off x="6173788" y="-5806827"/>
            <a:ext cx="60182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В Беларуси провайдерами мобильной связи являются компании A1, MTC,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Life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. В основном, чтобы оформить временный доступ к связи и услугам мобильного интернета нужен будет паспорт и ближайший офис провайдера. Однако в магазинах можно найти временный сим-карты от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Life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с некоторыми лимитами доступа к связи.</a:t>
            </a:r>
          </a:p>
          <a:p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В кафе, отелях и других общественных местах зачастую можно найти бесплатный доступ к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вай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фаю.</a:t>
            </a:r>
          </a:p>
          <a:p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Перед поездкой рекомендуется установить себе VPN,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тк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в стране действуют ограничения на некоторые сервисы, в том числе на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ютуб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и прочие.</a:t>
            </a:r>
          </a:p>
        </p:txBody>
      </p:sp>
    </p:spTree>
    <p:extLst>
      <p:ext uri="{BB962C8B-B14F-4D97-AF65-F5344CB8AC3E}">
        <p14:creationId xmlns:p14="http://schemas.microsoft.com/office/powerpoint/2010/main" val="89689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6B0778B-1F0A-433A-88A5-00ECC421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2" y="8513992"/>
            <a:ext cx="10437308" cy="69561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89C1FA-0488-4612-9E2B-DB412A73EE50}"/>
              </a:ext>
            </a:extLst>
          </p:cNvPr>
          <p:cNvSpPr txBox="1"/>
          <p:nvPr/>
        </p:nvSpPr>
        <p:spPr>
          <a:xfrm>
            <a:off x="-7249240" y="1266955"/>
            <a:ext cx="65650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rgbClr val="386641"/>
                </a:solidFill>
                <a:latin typeface="Akrobat SemiBold" panose="00000700000000000000" pitchFamily="2" charset="-52"/>
              </a:rPr>
              <a:t>Интерактивный гид     </a:t>
            </a:r>
            <a:r>
              <a:rPr lang="ru-RU" sz="6600" dirty="0">
                <a:solidFill>
                  <a:srgbClr val="386641"/>
                </a:solidFill>
                <a:latin typeface="Akrobat ExtraBold" panose="00000900000000000000" pitchFamily="2" charset="-52"/>
              </a:rPr>
              <a:t>    Беларусь: </a:t>
            </a:r>
          </a:p>
          <a:p>
            <a:r>
              <a:rPr lang="ru-RU" sz="6600" dirty="0">
                <a:solidFill>
                  <a:srgbClr val="386641"/>
                </a:solidFill>
                <a:latin typeface="Akrobat ExtraBold" panose="00000900000000000000" pitchFamily="2" charset="-52"/>
              </a:rPr>
              <a:t>взгляд снаружи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21BD3A5-CCDC-4201-B31C-5DD9FCEF7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12" y="7285470"/>
            <a:ext cx="9350188" cy="623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161F47-671C-4CB2-8B5C-1A7930552F71}"/>
              </a:ext>
            </a:extLst>
          </p:cNvPr>
          <p:cNvSpPr txBox="1"/>
          <p:nvPr/>
        </p:nvSpPr>
        <p:spPr>
          <a:xfrm>
            <a:off x="514614" y="7028716"/>
            <a:ext cx="1837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BC4749"/>
                </a:solidFill>
                <a:latin typeface="Akrobat SemiBold" panose="00000700000000000000" pitchFamily="2" charset="-52"/>
              </a:rPr>
              <a:t>Подготовили:</a:t>
            </a:r>
          </a:p>
          <a:p>
            <a:r>
              <a:rPr lang="ru-RU" sz="1600" dirty="0" err="1">
                <a:solidFill>
                  <a:srgbClr val="386641"/>
                </a:solidFill>
                <a:latin typeface="Akrobat Light" panose="00000500000000000000" pitchFamily="2" charset="-52"/>
              </a:rPr>
              <a:t>Веркович</a:t>
            </a:r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 Е.</a:t>
            </a:r>
          </a:p>
          <a:p>
            <a:r>
              <a:rPr lang="ru-RU" sz="1600" dirty="0" err="1">
                <a:solidFill>
                  <a:srgbClr val="386641"/>
                </a:solidFill>
                <a:latin typeface="Akrobat Light" panose="00000500000000000000" pitchFamily="2" charset="-52"/>
              </a:rPr>
              <a:t>Деменчук</a:t>
            </a:r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 Е.</a:t>
            </a:r>
          </a:p>
          <a:p>
            <a:r>
              <a:rPr lang="ru-RU" sz="1600" dirty="0" err="1">
                <a:solidFill>
                  <a:srgbClr val="386641"/>
                </a:solidFill>
                <a:latin typeface="Akrobat Light" panose="00000500000000000000" pitchFamily="2" charset="-52"/>
              </a:rPr>
              <a:t>Демидовец</a:t>
            </a:r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 Д.</a:t>
            </a:r>
          </a:p>
          <a:p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Лукашевич А.</a:t>
            </a:r>
          </a:p>
          <a:p>
            <a:r>
              <a:rPr lang="ru-RU" sz="1600" dirty="0">
                <a:solidFill>
                  <a:srgbClr val="386641"/>
                </a:solidFill>
                <a:latin typeface="Akrobat Light" panose="00000500000000000000" pitchFamily="2" charset="-52"/>
              </a:rPr>
              <a:t>Тагиева П.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3841EF-4A63-49F0-A8B6-AD42E3E13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059" y="902547"/>
            <a:ext cx="2404255" cy="386176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DB713ACB-6CF8-4EAE-8BBE-7554882CAC8C}"/>
              </a:ext>
            </a:extLst>
          </p:cNvPr>
          <p:cNvSpPr/>
          <p:nvPr/>
        </p:nvSpPr>
        <p:spPr>
          <a:xfrm>
            <a:off x="-2811932" y="-5320181"/>
            <a:ext cx="17815861" cy="17815861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37338D2-9FA8-4BA4-8E5D-F44A59475D21}"/>
              </a:ext>
            </a:extLst>
          </p:cNvPr>
          <p:cNvSpPr/>
          <p:nvPr/>
        </p:nvSpPr>
        <p:spPr>
          <a:xfrm>
            <a:off x="3199372" y="664057"/>
            <a:ext cx="6110755" cy="6110755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F652E-DDE9-4778-93FE-8D1DBB99D314}"/>
              </a:ext>
            </a:extLst>
          </p:cNvPr>
          <p:cNvSpPr txBox="1"/>
          <p:nvPr/>
        </p:nvSpPr>
        <p:spPr>
          <a:xfrm>
            <a:off x="4630568" y="-1103030"/>
            <a:ext cx="2930862" cy="37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2E8CF"/>
                </a:solidFill>
                <a:latin typeface="Akrobat SemiBold" panose="00000700000000000000" pitchFamily="2" charset="-52"/>
              </a:rPr>
              <a:t>ПРОЕКТИРОВАНИЕ БАЗ ЗНАНИЙ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290B0-4953-4FD6-B66A-4322D9FBBFC5}"/>
              </a:ext>
            </a:extLst>
          </p:cNvPr>
          <p:cNvSpPr txBox="1"/>
          <p:nvPr/>
        </p:nvSpPr>
        <p:spPr>
          <a:xfrm>
            <a:off x="255973" y="201040"/>
            <a:ext cx="5171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2E8CF"/>
                </a:solidFill>
                <a:latin typeface="Akrobat ExtraBold" panose="00000900000000000000" pitchFamily="2" charset="-52"/>
              </a:rPr>
              <a:t>Общая информация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30449-723A-4F12-BCE5-01C65E9A4129}"/>
              </a:ext>
            </a:extLst>
          </p:cNvPr>
          <p:cNvSpPr txBox="1"/>
          <p:nvPr/>
        </p:nvSpPr>
        <p:spPr>
          <a:xfrm>
            <a:off x="7516906" y="194050"/>
            <a:ext cx="351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2E8CF"/>
                </a:solidFill>
                <a:latin typeface="Akrobat ExtraBold" panose="00000900000000000000" pitchFamily="2" charset="-52"/>
              </a:rPr>
              <a:t>о Беларуси</a:t>
            </a:r>
            <a:endParaRPr lang="ru-RU" sz="4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A7091-2BBE-47D3-A64E-4B5B2DDE004F}"/>
              </a:ext>
            </a:extLst>
          </p:cNvPr>
          <p:cNvSpPr txBox="1"/>
          <p:nvPr/>
        </p:nvSpPr>
        <p:spPr>
          <a:xfrm>
            <a:off x="414973" y="1606697"/>
            <a:ext cx="25256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Беларусь, официально Республика Беларусь, расположена в Восточной Европе и граничит с Россией на востоке, Украиной на юге, Польшей на западе, а также Литвой и Латвией на северо-западе. Столицей страны является город Минск, который также является крупнейшим городом Беларуси.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D17871-1803-43E8-A1E6-D296BB0ED2D3}"/>
              </a:ext>
            </a:extLst>
          </p:cNvPr>
          <p:cNvSpPr txBox="1"/>
          <p:nvPr/>
        </p:nvSpPr>
        <p:spPr>
          <a:xfrm>
            <a:off x="9465569" y="1339209"/>
            <a:ext cx="250422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Помимо Минска, в Беларуси есть несколько крупных и значимых городов, которые можно увидеть на карте. Эти города, каждый со своей уникальной историей и культурой, предлагают разнообразные впечатления для путешественников, желающих познакомиться с богатым наследием Беларуси.</a:t>
            </a:r>
          </a:p>
          <a:p>
            <a:br>
              <a:rPr lang="ru-RU" dirty="0"/>
            </a:b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56278B6-0F84-482E-8561-11063FE5469A}"/>
              </a:ext>
            </a:extLst>
          </p:cNvPr>
          <p:cNvSpPr/>
          <p:nvPr/>
        </p:nvSpPr>
        <p:spPr>
          <a:xfrm>
            <a:off x="-1" y="-1793710"/>
            <a:ext cx="12192000" cy="376518"/>
          </a:xfrm>
          <a:prstGeom prst="rect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B0B7BB9-9F49-4BB3-9DCD-6D54116B1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3551">
            <a:off x="3576155" y="804983"/>
            <a:ext cx="5572125" cy="55721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629BF7-50C6-473E-A231-CE57E1B03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5458">
            <a:off x="6121759" y="-8024674"/>
            <a:ext cx="8156828" cy="54089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51E5DB-4DFF-4A08-8AF0-75608498B612}"/>
              </a:ext>
            </a:extLst>
          </p:cNvPr>
          <p:cNvSpPr txBox="1"/>
          <p:nvPr/>
        </p:nvSpPr>
        <p:spPr>
          <a:xfrm>
            <a:off x="-17602631" y="159012"/>
            <a:ext cx="8950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86641"/>
                </a:solidFill>
                <a:latin typeface="Akrobat ExtraBold" panose="00000900000000000000" pitchFamily="2" charset="-52"/>
              </a:rPr>
              <a:t>Визовый режим для граждан разных стран</a:t>
            </a:r>
            <a:endParaRPr lang="ru-RU" dirty="0">
              <a:solidFill>
                <a:srgbClr val="386641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369221-7A87-4026-AC94-12CD6921E8CD}"/>
              </a:ext>
            </a:extLst>
          </p:cNvPr>
          <p:cNvSpPr txBox="1"/>
          <p:nvPr/>
        </p:nvSpPr>
        <p:spPr>
          <a:xfrm>
            <a:off x="-17602632" y="899445"/>
            <a:ext cx="46159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Беларусь предоставляет различные условия въезда для ряда государств. С текущими условиями визового режима можно ознакомиться на сайте государственного пограничного комитета.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D73101-23E0-407B-8E0A-E7A48C17CA24}"/>
              </a:ext>
            </a:extLst>
          </p:cNvPr>
          <p:cNvSpPr txBox="1"/>
          <p:nvPr/>
        </p:nvSpPr>
        <p:spPr>
          <a:xfrm>
            <a:off x="-17602632" y="2817926"/>
            <a:ext cx="40487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000" dirty="0">
                <a:solidFill>
                  <a:srgbClr val="386641"/>
                </a:solidFill>
                <a:latin typeface="Akrobat SemiBold" panose="00000700000000000000" pitchFamily="2" charset="-52"/>
              </a:rPr>
              <a:t>Документы для пересечения границы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действительный паспорт, предназначенный для пересечения границы;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страховка на автомобиль, зарегистрированный за пределами Беларуси;</a:t>
            </a:r>
          </a:p>
          <a:p>
            <a:pPr fontAlgn="base"/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  <a:p>
            <a:pPr fontAlgn="base"/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Дополнительно: документ, подтверждающий уплату местного сбора.</a:t>
            </a:r>
          </a:p>
          <a:p>
            <a:pPr fontAlgn="base"/>
            <a:endParaRPr lang="ru-RU" sz="2000" dirty="0">
              <a:latin typeface="Akrobat" panose="00000600000000000000" pitchFamily="2" charset="-52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DD7F2D7-D8ED-48B1-80B3-9A1E13838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5868" y="955870"/>
            <a:ext cx="6958730" cy="14857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ECBCCC-526D-4D6F-9D54-5F62CE10BB7C}"/>
              </a:ext>
            </a:extLst>
          </p:cNvPr>
          <p:cNvSpPr txBox="1"/>
          <p:nvPr/>
        </p:nvSpPr>
        <p:spPr>
          <a:xfrm>
            <a:off x="15756489" y="900242"/>
            <a:ext cx="287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BC4749"/>
                </a:solidFill>
                <a:latin typeface="Akrobat" panose="00000600000000000000" pitchFamily="2" charset="-52"/>
              </a:rPr>
              <a:t>https://gpk.gov.by/</a:t>
            </a:r>
            <a:endParaRPr lang="ru-RU" u="sng" dirty="0">
              <a:solidFill>
                <a:srgbClr val="BC4749"/>
              </a:solidFill>
              <a:latin typeface="Akrobat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1466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A302BF-D733-4602-A8BB-DE46CE4503BB}"/>
              </a:ext>
            </a:extLst>
          </p:cNvPr>
          <p:cNvSpPr/>
          <p:nvPr/>
        </p:nvSpPr>
        <p:spPr>
          <a:xfrm rot="19367096">
            <a:off x="-889040" y="-30480"/>
            <a:ext cx="6675120" cy="7589520"/>
          </a:xfrm>
          <a:prstGeom prst="ellipse">
            <a:avLst/>
          </a:prstGeom>
          <a:solidFill>
            <a:srgbClr val="A7C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6405BC-097C-4185-A390-F8899F5A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"/>
            <a:ext cx="48970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679D2-3F12-4C55-BF60-31C1BA5C9512}"/>
              </a:ext>
            </a:extLst>
          </p:cNvPr>
          <p:cNvSpPr txBox="1"/>
          <p:nvPr/>
        </p:nvSpPr>
        <p:spPr>
          <a:xfrm>
            <a:off x="6173788" y="233680"/>
            <a:ext cx="478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СВЯЗЬ И ИНТЕРНЕТ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F7D6F-423E-43E0-9566-06C742B10267}"/>
              </a:ext>
            </a:extLst>
          </p:cNvPr>
          <p:cNvSpPr txBox="1"/>
          <p:nvPr/>
        </p:nvSpPr>
        <p:spPr>
          <a:xfrm>
            <a:off x="6173788" y="1513840"/>
            <a:ext cx="60182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В Беларуси провайдерами мобильной связи являются компании A1, MTC,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Life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. В основном, чтобы оформить временный доступ к связи и услугам мобильного интернета нужен будет паспорт и ближайший офис провайдера. Однако в магазинах можно найти временный сим-карты от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Life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с некоторыми лимитами доступа к связи.</a:t>
            </a:r>
          </a:p>
          <a:p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В кафе, отелях и других общественных местах зачастую можно найти бесплатный доступ к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вай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фаю.</a:t>
            </a:r>
          </a:p>
          <a:p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Перед поездкой рекомендуется установить себе VPN,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тк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в стране действуют ограничения на некоторые сервисы, в том числе на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ютуб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и прочие.</a:t>
            </a:r>
          </a:p>
        </p:txBody>
      </p:sp>
      <p:sp>
        <p:nvSpPr>
          <p:cNvPr id="10" name="Круг: прозрачная заливка 9">
            <a:extLst>
              <a:ext uri="{FF2B5EF4-FFF2-40B4-BE49-F238E27FC236}">
                <a16:creationId xmlns:a16="http://schemas.microsoft.com/office/drawing/2014/main" id="{CCD7D176-5508-4B4C-B78F-CD0782F95AAB}"/>
              </a:ext>
            </a:extLst>
          </p:cNvPr>
          <p:cNvSpPr/>
          <p:nvPr/>
        </p:nvSpPr>
        <p:spPr>
          <a:xfrm>
            <a:off x="-10468897" y="-11430000"/>
            <a:ext cx="33915289" cy="28864560"/>
          </a:xfrm>
          <a:prstGeom prst="donut">
            <a:avLst/>
          </a:prstGeom>
          <a:solidFill>
            <a:srgbClr val="386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1" name="Picture 8" descr="Girl Chill Guy Png Image">
            <a:extLst>
              <a:ext uri="{FF2B5EF4-FFF2-40B4-BE49-F238E27FC236}">
                <a16:creationId xmlns:a16="http://schemas.microsoft.com/office/drawing/2014/main" id="{6C93B6D0-C291-45EE-846C-08BD46B3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5548" y="202905"/>
            <a:ext cx="4970244" cy="752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2BA494-B679-4A6D-B3EC-B5A47096205D}"/>
              </a:ext>
            </a:extLst>
          </p:cNvPr>
          <p:cNvSpPr txBox="1"/>
          <p:nvPr/>
        </p:nvSpPr>
        <p:spPr>
          <a:xfrm>
            <a:off x="321547" y="11042239"/>
            <a:ext cx="6832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 ExtraBold" panose="00000900000000000000" pitchFamily="2" charset="-52"/>
              </a:rPr>
              <a:t>Сезонные рекомендации: 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Зима (дек–</a:t>
            </a:r>
            <a:r>
              <a:rPr lang="ru-RU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фев</a:t>
            </a: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): Температура до –15°C. Тёплая одежда, непромокаемая обувь, шапка. 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Лето (июнь–</a:t>
            </a:r>
            <a:r>
              <a:rPr lang="ru-RU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авг</a:t>
            </a: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): +25–30°C. Лёгкая одежда, солнцезащитный крем, зонт от дождя.  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Весна/осень: Переменчиво. Дождевик + многослойная одежда.  </a:t>
            </a:r>
          </a:p>
          <a:p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Akrobat" panose="00000600000000000000" pitchFamily="2" charset="-52"/>
            </a:endParaRPr>
          </a:p>
          <a:p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 Black" panose="00000A00000000000000" pitchFamily="2" charset="-52"/>
              </a:rPr>
              <a:t>Важно:  </a:t>
            </a:r>
            <a:r>
              <a:rPr lang="ru-RU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krobat" panose="00000600000000000000" pitchFamily="2" charset="-52"/>
              </a:rPr>
              <a:t>В храмах и театрах избегайте слишком открытой одежды.  Летом в лесах и у озёр берите репелленты от комаров.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BBBDBC-4684-40AB-8BFE-8537DBB5B812}"/>
              </a:ext>
            </a:extLst>
          </p:cNvPr>
          <p:cNvSpPr txBox="1"/>
          <p:nvPr/>
        </p:nvSpPr>
        <p:spPr>
          <a:xfrm>
            <a:off x="17568731" y="525560"/>
            <a:ext cx="7405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386641"/>
                </a:solidFill>
                <a:latin typeface="Akrobat ExtraBold" panose="00000900000000000000" pitchFamily="2" charset="-52"/>
              </a:rPr>
              <a:t>РЕКОМЕНДАЦИИ ПО КЛИМАТУ</a:t>
            </a:r>
            <a:endParaRPr lang="ru-RU" sz="4800" dirty="0">
              <a:solidFill>
                <a:srgbClr val="386641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14" name="Взрыв: 14 точек 13">
            <a:extLst>
              <a:ext uri="{FF2B5EF4-FFF2-40B4-BE49-F238E27FC236}">
                <a16:creationId xmlns:a16="http://schemas.microsoft.com/office/drawing/2014/main" id="{3DC955E1-74AF-4A21-82DF-D9329B52870E}"/>
              </a:ext>
            </a:extLst>
          </p:cNvPr>
          <p:cNvSpPr/>
          <p:nvPr/>
        </p:nvSpPr>
        <p:spPr>
          <a:xfrm rot="14127067">
            <a:off x="11870453" y="4896241"/>
            <a:ext cx="8745415" cy="8998634"/>
          </a:xfrm>
          <a:prstGeom prst="irregularSeal2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C8390-20BB-4DCE-828B-D43E3AF43B17}"/>
              </a:ext>
            </a:extLst>
          </p:cNvPr>
          <p:cNvSpPr txBox="1"/>
          <p:nvPr/>
        </p:nvSpPr>
        <p:spPr>
          <a:xfrm>
            <a:off x="635391" y="-7255021"/>
            <a:ext cx="12189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BC4749"/>
                </a:solidFill>
                <a:latin typeface="Akrobat ExtraBold" panose="00000900000000000000" pitchFamily="2" charset="-52"/>
              </a:rPr>
              <a:t>ЭКСТРЕННЫЕ КОНТАКТЫ </a:t>
            </a:r>
          </a:p>
          <a:p>
            <a:r>
              <a:rPr lang="ru-RU" sz="4800" b="1" dirty="0">
                <a:solidFill>
                  <a:srgbClr val="BC4749"/>
                </a:solidFill>
                <a:latin typeface="Akrobat ExtraBold" panose="00000900000000000000" pitchFamily="2" charset="-52"/>
              </a:rPr>
              <a:t>	И МЕДИЦИНСКАЯ ПОМОЩЬ </a:t>
            </a:r>
            <a:endParaRPr lang="ru-RU" sz="4800" dirty="0">
              <a:solidFill>
                <a:srgbClr val="BC4749"/>
              </a:solidFill>
              <a:latin typeface="Akrobat ExtraBold" panose="00000900000000000000" pitchFamily="2" charset="-52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EDE42C2-9C35-42F5-A0D4-9BBD9FC4D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46" y="9232998"/>
            <a:ext cx="3877254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F7BAC8-7FA5-4E0D-832D-07D7A6501BEF}"/>
              </a:ext>
            </a:extLst>
          </p:cNvPr>
          <p:cNvSpPr txBox="1"/>
          <p:nvPr/>
        </p:nvSpPr>
        <p:spPr>
          <a:xfrm>
            <a:off x="635391" y="-5236198"/>
            <a:ext cx="64242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В Республике Беларусь функционирует система экстренных служб, обеспечивающая оперативное реагирование на различные чрезвычайные ситуации. Ниже представлены основные номера экстренных служб:</a:t>
            </a:r>
          </a:p>
          <a:p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101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Пожарная аварийно-спасательная служба.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102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Милиция.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103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Скорая медицинская помощь.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104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Аварийная служба газовой сети.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112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Единый номер спасения, объединяющий все экстренные службы.</a:t>
            </a:r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Оплата за звонки по указанным номерам не взимается.</a:t>
            </a:r>
          </a:p>
          <a:p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255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A302BF-D733-4602-A8BB-DE46CE4503BB}"/>
              </a:ext>
            </a:extLst>
          </p:cNvPr>
          <p:cNvSpPr/>
          <p:nvPr/>
        </p:nvSpPr>
        <p:spPr>
          <a:xfrm rot="5100772">
            <a:off x="-1260434" y="-5406824"/>
            <a:ext cx="14712868" cy="16594297"/>
          </a:xfrm>
          <a:prstGeom prst="ellipse">
            <a:avLst/>
          </a:prstGeom>
          <a:solidFill>
            <a:srgbClr val="A7C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Взрыв: 14 точек 8">
            <a:extLst>
              <a:ext uri="{FF2B5EF4-FFF2-40B4-BE49-F238E27FC236}">
                <a16:creationId xmlns:a16="http://schemas.microsoft.com/office/drawing/2014/main" id="{7700395E-D828-474B-933A-730CF65D65D0}"/>
              </a:ext>
            </a:extLst>
          </p:cNvPr>
          <p:cNvSpPr/>
          <p:nvPr/>
        </p:nvSpPr>
        <p:spPr>
          <a:xfrm>
            <a:off x="6103433" y="360071"/>
            <a:ext cx="8745415" cy="8998634"/>
          </a:xfrm>
          <a:prstGeom prst="irregularSeal2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6405BC-097C-4185-A390-F8899F5A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66698">
            <a:off x="8991600" y="-8037281"/>
            <a:ext cx="48970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679D2-3F12-4C55-BF60-31C1BA5C9512}"/>
              </a:ext>
            </a:extLst>
          </p:cNvPr>
          <p:cNvSpPr txBox="1"/>
          <p:nvPr/>
        </p:nvSpPr>
        <p:spPr>
          <a:xfrm>
            <a:off x="6173788" y="10109200"/>
            <a:ext cx="478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СВЯЗЬ И ИНТЕРНЕТ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F7D6F-423E-43E0-9566-06C742B10267}"/>
              </a:ext>
            </a:extLst>
          </p:cNvPr>
          <p:cNvSpPr txBox="1"/>
          <p:nvPr/>
        </p:nvSpPr>
        <p:spPr>
          <a:xfrm>
            <a:off x="6173788" y="11389360"/>
            <a:ext cx="60182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В Беларуси провайдерами мобильной связи являются компании A1, MTC,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Life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. В основном, чтобы оформить временный доступ к связи и услугам мобильного интернета нужен будет паспорт и ближайший офис провайдера. Однако в магазинах можно найти временный сим-карты от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Life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с некоторыми лимитами доступа к связи.</a:t>
            </a:r>
          </a:p>
          <a:p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В кафе, отелях и других общественных местах зачастую можно найти бесплатный доступ к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вай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фаю.</a:t>
            </a:r>
          </a:p>
          <a:p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Перед поездкой рекомендуется установить себе VPN,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тк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в стране действуют ограничения на некоторые сервисы, в том числе на </a:t>
            </a:r>
            <a:r>
              <a:rPr lang="ru-RU" sz="2000" dirty="0" err="1">
                <a:solidFill>
                  <a:srgbClr val="386641"/>
                </a:solidFill>
                <a:latin typeface="Akrobat" panose="00000600000000000000" pitchFamily="2" charset="-52"/>
              </a:rPr>
              <a:t>ютуб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 и прочие.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F1C91-7FDC-4D40-A4D7-F6CBE09D3C07}"/>
              </a:ext>
            </a:extLst>
          </p:cNvPr>
          <p:cNvSpPr txBox="1"/>
          <p:nvPr/>
        </p:nvSpPr>
        <p:spPr>
          <a:xfrm>
            <a:off x="635391" y="286043"/>
            <a:ext cx="12189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BC4749"/>
                </a:solidFill>
                <a:latin typeface="Akrobat ExtraBold" panose="00000900000000000000" pitchFamily="2" charset="-52"/>
              </a:rPr>
              <a:t>ЭКСТРЕННЫЕ КОНТАКТЫ </a:t>
            </a:r>
          </a:p>
          <a:p>
            <a:r>
              <a:rPr lang="ru-RU" sz="4800" b="1" dirty="0">
                <a:solidFill>
                  <a:srgbClr val="BC4749"/>
                </a:solidFill>
                <a:latin typeface="Akrobat ExtraBold" panose="00000900000000000000" pitchFamily="2" charset="-52"/>
              </a:rPr>
              <a:t>	И МЕДИЦИНСКАЯ ПОМОЩЬ </a:t>
            </a:r>
            <a:endParaRPr lang="ru-RU" sz="4800" dirty="0">
              <a:solidFill>
                <a:srgbClr val="BC4749"/>
              </a:solidFill>
              <a:latin typeface="Akrobat ExtraBold" panose="000009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07F64C-CD6E-4601-84AC-C5A608010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46" y="816819"/>
            <a:ext cx="3877254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C4673C-15F7-4FF3-AE9C-9C92E134EFFC}"/>
              </a:ext>
            </a:extLst>
          </p:cNvPr>
          <p:cNvSpPr txBox="1"/>
          <p:nvPr/>
        </p:nvSpPr>
        <p:spPr>
          <a:xfrm>
            <a:off x="635391" y="2304866"/>
            <a:ext cx="64242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В Республике Беларусь функционирует система экстренных служб, обеспечивающая оперативное реагирование на различные чрезвычайные ситуации. Ниже представлены основные номера экстренных служб:</a:t>
            </a:r>
          </a:p>
          <a:p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101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Пожарная аварийно-спасательная служба.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102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Милиция.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103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Скорая медицинская помощь.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104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Аварийная служба газовой сети.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112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Единый номер спасения, объединяющий все экстренные службы.</a:t>
            </a:r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Оплата за звонки по указанным номерам не взимается.</a:t>
            </a:r>
          </a:p>
          <a:p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1653290-29F9-4067-B593-2F776FDFA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46190" y="2712075"/>
            <a:ext cx="5870980" cy="54289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2AC23C-8083-4A21-93E4-6BC75E4B9148}"/>
              </a:ext>
            </a:extLst>
          </p:cNvPr>
          <p:cNvSpPr txBox="1"/>
          <p:nvPr/>
        </p:nvSpPr>
        <p:spPr>
          <a:xfrm>
            <a:off x="-10925023" y="1966994"/>
            <a:ext cx="1079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F2E8CF"/>
                </a:solidFill>
                <a:latin typeface="Akrobat ExtraBold" panose="00000900000000000000" pitchFamily="2" charset="-52"/>
              </a:rPr>
              <a:t>ХОРОШЕЙ ПОЕЗДКИ ТЕБЕ, ТУРИСТ </a:t>
            </a:r>
            <a:r>
              <a:rPr lang="en-US" sz="5400" dirty="0">
                <a:solidFill>
                  <a:srgbClr val="F2E8CF"/>
                </a:solidFill>
                <a:latin typeface="Akrobat ExtraBold" panose="00000900000000000000" pitchFamily="2" charset="-52"/>
              </a:rPr>
              <a:t>&lt;3</a:t>
            </a:r>
            <a:endParaRPr lang="ru-RU" sz="5400" dirty="0">
              <a:solidFill>
                <a:srgbClr val="F2E8CF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FBAAFD-812E-45A3-AABB-43E2C178CDBD}"/>
              </a:ext>
            </a:extLst>
          </p:cNvPr>
          <p:cNvSpPr txBox="1"/>
          <p:nvPr/>
        </p:nvSpPr>
        <p:spPr>
          <a:xfrm>
            <a:off x="6275388" y="11822435"/>
            <a:ext cx="3547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4562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6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A302BF-D733-4602-A8BB-DE46CE4503BB}"/>
              </a:ext>
            </a:extLst>
          </p:cNvPr>
          <p:cNvSpPr/>
          <p:nvPr/>
        </p:nvSpPr>
        <p:spPr>
          <a:xfrm rot="5100772">
            <a:off x="-1260433" y="10233977"/>
            <a:ext cx="14712868" cy="16594297"/>
          </a:xfrm>
          <a:prstGeom prst="ellipse">
            <a:avLst/>
          </a:prstGeom>
          <a:solidFill>
            <a:srgbClr val="A7C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Взрыв: 14 точек 8">
            <a:extLst>
              <a:ext uri="{FF2B5EF4-FFF2-40B4-BE49-F238E27FC236}">
                <a16:creationId xmlns:a16="http://schemas.microsoft.com/office/drawing/2014/main" id="{7700395E-D828-474B-933A-730CF65D65D0}"/>
              </a:ext>
            </a:extLst>
          </p:cNvPr>
          <p:cNvSpPr/>
          <p:nvPr/>
        </p:nvSpPr>
        <p:spPr>
          <a:xfrm rot="2724509">
            <a:off x="-1615358" y="-2869441"/>
            <a:ext cx="16323205" cy="12565151"/>
          </a:xfrm>
          <a:prstGeom prst="irregularSeal2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F1C91-7FDC-4D40-A4D7-F6CBE09D3C07}"/>
              </a:ext>
            </a:extLst>
          </p:cNvPr>
          <p:cNvSpPr txBox="1"/>
          <p:nvPr/>
        </p:nvSpPr>
        <p:spPr>
          <a:xfrm>
            <a:off x="635391" y="-8437986"/>
            <a:ext cx="12189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rgbClr val="BC4749"/>
                </a:solidFill>
                <a:latin typeface="Akrobat ExtraBold" panose="00000900000000000000" pitchFamily="2" charset="-52"/>
              </a:rPr>
              <a:t>ЭКСТРЕННЫЕ КОНТАКТЫ </a:t>
            </a:r>
          </a:p>
          <a:p>
            <a:r>
              <a:rPr lang="ru-RU" sz="4800" b="1" dirty="0">
                <a:solidFill>
                  <a:srgbClr val="BC4749"/>
                </a:solidFill>
                <a:latin typeface="Akrobat ExtraBold" panose="00000900000000000000" pitchFamily="2" charset="-52"/>
              </a:rPr>
              <a:t>	И МЕДИЦИНСКАЯ ПОМОЩЬ </a:t>
            </a:r>
            <a:endParaRPr lang="ru-RU" sz="4800" dirty="0">
              <a:solidFill>
                <a:srgbClr val="BC4749"/>
              </a:solidFill>
              <a:latin typeface="Akrobat ExtraBold" panose="000009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807F64C-CD6E-4601-84AC-C5A608010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46" y="8770812"/>
            <a:ext cx="3877254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C4673C-15F7-4FF3-AE9C-9C92E134EFFC}"/>
              </a:ext>
            </a:extLst>
          </p:cNvPr>
          <p:cNvSpPr txBox="1"/>
          <p:nvPr/>
        </p:nvSpPr>
        <p:spPr>
          <a:xfrm>
            <a:off x="635391" y="-6419163"/>
            <a:ext cx="64242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В Республике Беларусь функционирует система экстренных служб, обеспечивающая оперативное реагирование на различные чрезвычайные ситуации. Ниже представлены основные номера экстренных служб:</a:t>
            </a:r>
          </a:p>
          <a:p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101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Пожарная аварийно-спасательная служба.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102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Милиция.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103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Скорая медицинская помощь.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104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Аварийная служба газовой сети.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386641"/>
                </a:solidFill>
                <a:latin typeface="Akrobat" panose="00000600000000000000" pitchFamily="2" charset="-52"/>
              </a:rPr>
              <a:t>112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 Единый номер спасения, объединяющий все экстренные службы.</a:t>
            </a:r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Оплата за звонки по указанным номерам не взимается.</a:t>
            </a:r>
          </a:p>
          <a:p>
            <a:b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0EA733-2648-442F-9829-43D8D936F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902" y="2712075"/>
            <a:ext cx="5870980" cy="54289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9C1E74-B3C7-41BC-ACDC-E43D11E865A1}"/>
              </a:ext>
            </a:extLst>
          </p:cNvPr>
          <p:cNvSpPr txBox="1"/>
          <p:nvPr/>
        </p:nvSpPr>
        <p:spPr>
          <a:xfrm>
            <a:off x="1148939" y="2027328"/>
            <a:ext cx="1079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386641"/>
                </a:solidFill>
                <a:latin typeface="Akrobat ExtraBold" panose="00000900000000000000" pitchFamily="2" charset="-52"/>
              </a:rPr>
              <a:t>ХОРОШЕЙ ПОЕЗДКИ ТЕБЕ, ТУРИСТ </a:t>
            </a:r>
            <a:r>
              <a:rPr lang="en-US" sz="5400" dirty="0">
                <a:solidFill>
                  <a:srgbClr val="386641"/>
                </a:solidFill>
                <a:latin typeface="Akrobat ExtraBold" panose="00000900000000000000" pitchFamily="2" charset="-52"/>
              </a:rPr>
              <a:t>&lt;3</a:t>
            </a:r>
            <a:endParaRPr lang="ru-RU" sz="5400" dirty="0">
              <a:solidFill>
                <a:srgbClr val="386641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D492F-3996-4FE6-8C7A-1B542D81F14F}"/>
              </a:ext>
            </a:extLst>
          </p:cNvPr>
          <p:cNvSpPr txBox="1"/>
          <p:nvPr/>
        </p:nvSpPr>
        <p:spPr>
          <a:xfrm>
            <a:off x="1148939" y="1966994"/>
            <a:ext cx="1079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F2E8CF"/>
                </a:solidFill>
                <a:latin typeface="Akrobat ExtraBold" panose="00000900000000000000" pitchFamily="2" charset="-52"/>
              </a:rPr>
              <a:t>ХОРОШЕЙ ПОЕЗДКИ ТЕБЕ, ТУРИСТ </a:t>
            </a:r>
            <a:r>
              <a:rPr lang="en-US" sz="5400" dirty="0">
                <a:solidFill>
                  <a:srgbClr val="F2E8CF"/>
                </a:solidFill>
                <a:latin typeface="Akrobat ExtraBold" panose="00000900000000000000" pitchFamily="2" charset="-52"/>
              </a:rPr>
              <a:t>&lt;3</a:t>
            </a:r>
            <a:endParaRPr lang="ru-RU" sz="5400" dirty="0">
              <a:solidFill>
                <a:srgbClr val="F2E8CF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E307B-0544-4A92-A7CB-79C8CDF53CB3}"/>
              </a:ext>
            </a:extLst>
          </p:cNvPr>
          <p:cNvSpPr txBox="1"/>
          <p:nvPr/>
        </p:nvSpPr>
        <p:spPr>
          <a:xfrm>
            <a:off x="6275388" y="3686713"/>
            <a:ext cx="3547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r>
              <a:rPr lang="en-US" sz="2000" dirty="0">
                <a:solidFill>
                  <a:srgbClr val="F2E8CF"/>
                </a:solidFill>
                <a:latin typeface="Akrobat SemiBold" panose="00000700000000000000" pitchFamily="2" charset="-52"/>
              </a:rPr>
              <a:t>BELARUS IS WAITING FOR U BABY</a:t>
            </a:r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  <a:p>
            <a:endParaRPr lang="ru-RU" sz="2000" dirty="0">
              <a:solidFill>
                <a:srgbClr val="F2E8CF"/>
              </a:solidFill>
              <a:latin typeface="Akrob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1313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10152683-1D75-45F2-999C-CD69531890F3}"/>
              </a:ext>
            </a:extLst>
          </p:cNvPr>
          <p:cNvSpPr/>
          <p:nvPr/>
        </p:nvSpPr>
        <p:spPr>
          <a:xfrm>
            <a:off x="-2423461" y="-5906335"/>
            <a:ext cx="17815861" cy="17815861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8CBED709-3A15-40C3-A36F-C8BBE5DFC603}"/>
              </a:ext>
            </a:extLst>
          </p:cNvPr>
          <p:cNvSpPr/>
          <p:nvPr/>
        </p:nvSpPr>
        <p:spPr>
          <a:xfrm>
            <a:off x="-904716" y="7119561"/>
            <a:ext cx="6842760" cy="617220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C4749"/>
              </a:solidFill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A709BF7-D8C8-4B9B-BC2A-2B6F2DB44278}"/>
              </a:ext>
            </a:extLst>
          </p:cNvPr>
          <p:cNvSpPr/>
          <p:nvPr/>
        </p:nvSpPr>
        <p:spPr>
          <a:xfrm>
            <a:off x="5398850" y="9302363"/>
            <a:ext cx="6842760" cy="498348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0D290A0-5945-44AC-BB3B-07FF28F64842}"/>
              </a:ext>
            </a:extLst>
          </p:cNvPr>
          <p:cNvSpPr/>
          <p:nvPr/>
        </p:nvSpPr>
        <p:spPr>
          <a:xfrm>
            <a:off x="-2773680" y="-4511040"/>
            <a:ext cx="18166080" cy="13548359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3007A-C743-48EB-8C43-FD34112D8388}"/>
              </a:ext>
            </a:extLst>
          </p:cNvPr>
          <p:cNvSpPr txBox="1"/>
          <p:nvPr/>
        </p:nvSpPr>
        <p:spPr>
          <a:xfrm>
            <a:off x="-10951289" y="201040"/>
            <a:ext cx="5171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2E8CF"/>
                </a:solidFill>
                <a:latin typeface="Akrobat ExtraBold" panose="00000900000000000000" pitchFamily="2" charset="-52"/>
              </a:rPr>
              <a:t>Общая информация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86845-7C0A-4383-A9F5-683CE13B1CE8}"/>
              </a:ext>
            </a:extLst>
          </p:cNvPr>
          <p:cNvSpPr txBox="1"/>
          <p:nvPr/>
        </p:nvSpPr>
        <p:spPr>
          <a:xfrm>
            <a:off x="18653829" y="194050"/>
            <a:ext cx="351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2E8CF"/>
                </a:solidFill>
                <a:latin typeface="Akrobat ExtraBold" panose="00000900000000000000" pitchFamily="2" charset="-52"/>
              </a:rPr>
              <a:t>о Беларуси</a:t>
            </a:r>
            <a:endParaRPr lang="ru-RU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7FB28-CEC3-4D05-9C1C-1FC6B837D7A2}"/>
              </a:ext>
            </a:extLst>
          </p:cNvPr>
          <p:cNvSpPr txBox="1"/>
          <p:nvPr/>
        </p:nvSpPr>
        <p:spPr>
          <a:xfrm>
            <a:off x="414973" y="11243066"/>
            <a:ext cx="25256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Беларусь, официально Республика Беларусь, расположена в Восточной Европе и граничит с Россией на востоке, Украиной на юге, Польшей на западе, а также Литвой и Латвией на северо-западе. Столицей страны является город Минск, который также является крупнейшим городом Беларуси.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2347F-B87A-4DF5-8815-A317A000A4D7}"/>
              </a:ext>
            </a:extLst>
          </p:cNvPr>
          <p:cNvSpPr txBox="1"/>
          <p:nvPr/>
        </p:nvSpPr>
        <p:spPr>
          <a:xfrm>
            <a:off x="9465569" y="11243066"/>
            <a:ext cx="250422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Помимо Минска, в Беларуси есть несколько крупных и значимых городов, которые можно увидеть на карте. Эти города, каждый со своей уникальной историей и культурой, предлагают разнообразные впечатления для путешественников, желающих познакомиться с богатым наследием Беларуси.</a:t>
            </a:r>
          </a:p>
          <a:p>
            <a:br>
              <a:rPr lang="ru-RU" dirty="0"/>
            </a:b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71164D7-61A7-4A93-82D5-F40100125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3551">
            <a:off x="3576155" y="9831752"/>
            <a:ext cx="5572125" cy="5572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0EA61D-463F-40A7-A134-D195E8852980}"/>
              </a:ext>
            </a:extLst>
          </p:cNvPr>
          <p:cNvSpPr txBox="1"/>
          <p:nvPr/>
        </p:nvSpPr>
        <p:spPr>
          <a:xfrm>
            <a:off x="257017" y="159012"/>
            <a:ext cx="8950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86641"/>
                </a:solidFill>
                <a:latin typeface="Akrobat ExtraBold" panose="00000900000000000000" pitchFamily="2" charset="-52"/>
              </a:rPr>
              <a:t>Визовый режим для граждан разных стран</a:t>
            </a:r>
            <a:endParaRPr lang="ru-RU" dirty="0">
              <a:solidFill>
                <a:srgbClr val="386641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AEDC2-A6AF-4393-AE1A-30C01E697AB5}"/>
              </a:ext>
            </a:extLst>
          </p:cNvPr>
          <p:cNvSpPr txBox="1"/>
          <p:nvPr/>
        </p:nvSpPr>
        <p:spPr>
          <a:xfrm>
            <a:off x="257016" y="899445"/>
            <a:ext cx="46159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Беларусь предоставляет различные условия въезда для ряда государств. С текущими условиями визового режима можно ознакомиться на сайте государственного пограничного комитета.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CB43FE-DC39-4748-9725-4488594DC41F}"/>
              </a:ext>
            </a:extLst>
          </p:cNvPr>
          <p:cNvSpPr txBox="1"/>
          <p:nvPr/>
        </p:nvSpPr>
        <p:spPr>
          <a:xfrm>
            <a:off x="257016" y="2817926"/>
            <a:ext cx="40487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000" dirty="0">
                <a:solidFill>
                  <a:srgbClr val="386641"/>
                </a:solidFill>
                <a:latin typeface="Akrobat SemiBold" panose="00000700000000000000" pitchFamily="2" charset="-52"/>
              </a:rPr>
              <a:t>Документы для пересечения границы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действительный паспорт, предназначенный для пересечения границы;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страховка на автомобиль, зарегистрированный за пределами Беларуси;</a:t>
            </a:r>
          </a:p>
          <a:p>
            <a:pPr fontAlgn="base"/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  <a:p>
            <a:pPr fontAlgn="base"/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Дополнительно: документ, подтверждающий уплату местного сбора.</a:t>
            </a:r>
          </a:p>
          <a:p>
            <a:pPr fontAlgn="base"/>
            <a:endParaRPr lang="ru-RU" sz="2000" dirty="0">
              <a:latin typeface="Akrobat" panose="00000600000000000000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71C357-FFB1-49BB-84F5-AB2B291E3634}"/>
              </a:ext>
            </a:extLst>
          </p:cNvPr>
          <p:cNvSpPr txBox="1"/>
          <p:nvPr/>
        </p:nvSpPr>
        <p:spPr>
          <a:xfrm>
            <a:off x="10071313" y="900242"/>
            <a:ext cx="287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BC4749"/>
                </a:solidFill>
                <a:latin typeface="Akrobat" panose="00000600000000000000" pitchFamily="2" charset="-52"/>
              </a:rPr>
              <a:t>https://gpk.gov.by/</a:t>
            </a:r>
            <a:endParaRPr lang="ru-RU" u="sng" dirty="0">
              <a:solidFill>
                <a:srgbClr val="BC4749"/>
              </a:solidFill>
              <a:latin typeface="Akrobat" panose="000006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4061B1-E795-4839-9046-0D3D61526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1381">
            <a:off x="4387991" y="1672910"/>
            <a:ext cx="8156828" cy="540898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50E3824-6463-428D-8F38-56477B41B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11" y="955870"/>
            <a:ext cx="6958730" cy="148571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1D4AF6F-60DC-4D65-BB21-64DF7216D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46" y="-2223953"/>
            <a:ext cx="3260076" cy="9176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DFC44C1-C6CE-490D-A27D-518721390B89}"/>
              </a:ext>
            </a:extLst>
          </p:cNvPr>
          <p:cNvSpPr txBox="1"/>
          <p:nvPr/>
        </p:nvSpPr>
        <p:spPr>
          <a:xfrm>
            <a:off x="4128888" y="15846652"/>
            <a:ext cx="3260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В Беларуси хорошо развита сеть железных дорог, а также широко распространено междугороднее автобусное сообщение, в том числе в небольших населённых пунктах вроде деревень и сёл.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597BA3-5AAD-4ECA-9322-A18EAE4C25D2}"/>
              </a:ext>
            </a:extLst>
          </p:cNvPr>
          <p:cNvSpPr txBox="1"/>
          <p:nvPr/>
        </p:nvSpPr>
        <p:spPr>
          <a:xfrm>
            <a:off x="3623311" y="8372809"/>
            <a:ext cx="4328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На данный момент на территории Республики функционирует 6 аэропортов, в каждой из областей. Все они имеют статус международных.</a:t>
            </a:r>
            <a:b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Названия каждого аэропорта соответствует названию областного города, кроме аэропорта в Витебске, именуемого “Восточный”. </a:t>
            </a:r>
          </a:p>
          <a:p>
            <a:endParaRPr lang="ru-RU" sz="2000" dirty="0">
              <a:solidFill>
                <a:srgbClr val="F2E8CF"/>
              </a:solidFill>
            </a:endParaRPr>
          </a:p>
        </p:txBody>
      </p:sp>
      <p:sp>
        <p:nvSpPr>
          <p:cNvPr id="28" name="Звезда: 4 точки 27">
            <a:extLst>
              <a:ext uri="{FF2B5EF4-FFF2-40B4-BE49-F238E27FC236}">
                <a16:creationId xmlns:a16="http://schemas.microsoft.com/office/drawing/2014/main" id="{F18E00EA-17C9-4F7F-A43C-24F3351DBC2A}"/>
              </a:ext>
            </a:extLst>
          </p:cNvPr>
          <p:cNvSpPr/>
          <p:nvPr/>
        </p:nvSpPr>
        <p:spPr>
          <a:xfrm>
            <a:off x="9458507" y="95940"/>
            <a:ext cx="831475" cy="741899"/>
          </a:xfrm>
          <a:prstGeom prst="star4">
            <a:avLst>
              <a:gd name="adj" fmla="val 10788"/>
            </a:avLst>
          </a:prstGeom>
          <a:solidFill>
            <a:srgbClr val="A7C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3882AE1-75C6-4E55-9FC0-BBF027D64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6411" y="0"/>
            <a:ext cx="3836447" cy="278294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3C5C23F-4308-47A1-B84A-7C1B9CA0D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341" y="8068297"/>
            <a:ext cx="4749478" cy="27395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6D4E529-1CCC-43DB-81B0-CDA5AE48C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036" y="7754781"/>
            <a:ext cx="4328932" cy="3583313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311ED2D-C3ED-40BC-809A-1117235CEC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124" y="-3608811"/>
            <a:ext cx="4558677" cy="3654582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0977E0D-1D91-45AB-98C6-E5FE8C8130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8841">
            <a:off x="12351839" y="-4527608"/>
            <a:ext cx="6081121" cy="40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5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C43EC6B5-D9EE-476D-B6D3-82C72AC7A427}"/>
              </a:ext>
            </a:extLst>
          </p:cNvPr>
          <p:cNvSpPr/>
          <p:nvPr/>
        </p:nvSpPr>
        <p:spPr>
          <a:xfrm>
            <a:off x="-2423461" y="12987195"/>
            <a:ext cx="17815861" cy="17815861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BB4D2A6-F480-4148-B4BB-65D3E4C25351}"/>
              </a:ext>
            </a:extLst>
          </p:cNvPr>
          <p:cNvSpPr/>
          <p:nvPr/>
        </p:nvSpPr>
        <p:spPr>
          <a:xfrm>
            <a:off x="-2773680" y="-4511040"/>
            <a:ext cx="18166080" cy="13548359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8F46C1-D538-42DD-AAB1-B350EE10C9FD}"/>
              </a:ext>
            </a:extLst>
          </p:cNvPr>
          <p:cNvSpPr txBox="1"/>
          <p:nvPr/>
        </p:nvSpPr>
        <p:spPr>
          <a:xfrm>
            <a:off x="18799959" y="159012"/>
            <a:ext cx="8950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rgbClr val="386641"/>
                </a:solidFill>
                <a:latin typeface="Akrobat ExtraBold" panose="00000900000000000000" pitchFamily="2" charset="-52"/>
              </a:rPr>
              <a:t>Визовый режим для граждан разных стран</a:t>
            </a:r>
            <a:endParaRPr lang="ru-RU" dirty="0">
              <a:solidFill>
                <a:srgbClr val="386641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00B5CE-A3F7-4FA3-815D-8BFF97E30021}"/>
              </a:ext>
            </a:extLst>
          </p:cNvPr>
          <p:cNvSpPr txBox="1"/>
          <p:nvPr/>
        </p:nvSpPr>
        <p:spPr>
          <a:xfrm>
            <a:off x="18799958" y="899445"/>
            <a:ext cx="46159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Беларусь предоставляет различные условия въезда для ряда государств. С текущими условиями визового режима можно ознакомиться на сайте государственного пограничного комитета.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60B34C-B4A0-4E41-850D-B658C4CED9D7}"/>
              </a:ext>
            </a:extLst>
          </p:cNvPr>
          <p:cNvSpPr txBox="1"/>
          <p:nvPr/>
        </p:nvSpPr>
        <p:spPr>
          <a:xfrm>
            <a:off x="18799958" y="2817926"/>
            <a:ext cx="40487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2000" dirty="0">
                <a:solidFill>
                  <a:srgbClr val="386641"/>
                </a:solidFill>
                <a:latin typeface="Akrobat SemiBold" panose="00000700000000000000" pitchFamily="2" charset="-52"/>
              </a:rPr>
              <a:t>Документы для пересечения границы</a:t>
            </a: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действительный паспорт, предназначенный для пересечения границы;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страховка на автомобиль, зарегистрированный за пределами Беларуси;</a:t>
            </a:r>
          </a:p>
          <a:p>
            <a:pPr fontAlgn="base"/>
            <a:endParaRPr lang="ru-RU" sz="2000" dirty="0">
              <a:solidFill>
                <a:srgbClr val="386641"/>
              </a:solidFill>
              <a:latin typeface="Akrobat" panose="00000600000000000000" pitchFamily="2" charset="-52"/>
            </a:endParaRPr>
          </a:p>
          <a:p>
            <a:pPr fontAlgn="base"/>
            <a:r>
              <a:rPr lang="ru-RU" sz="2000" dirty="0">
                <a:solidFill>
                  <a:srgbClr val="386641"/>
                </a:solidFill>
                <a:latin typeface="Akrobat" panose="00000600000000000000" pitchFamily="2" charset="-52"/>
              </a:rPr>
              <a:t>Дополнительно: документ, подтверждающий уплату местного сбора.</a:t>
            </a:r>
          </a:p>
          <a:p>
            <a:pPr fontAlgn="base"/>
            <a:endParaRPr lang="ru-RU" sz="2000" dirty="0">
              <a:latin typeface="Akrobat" panose="00000600000000000000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2B0292-AC4C-4CD3-A74A-BF5EDA8A5C6F}"/>
              </a:ext>
            </a:extLst>
          </p:cNvPr>
          <p:cNvSpPr txBox="1"/>
          <p:nvPr/>
        </p:nvSpPr>
        <p:spPr>
          <a:xfrm>
            <a:off x="28614255" y="900242"/>
            <a:ext cx="287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BC4749"/>
                </a:solidFill>
                <a:latin typeface="Akrobat" panose="00000600000000000000" pitchFamily="2" charset="-52"/>
              </a:rPr>
              <a:t>https://gpk.gov.by/</a:t>
            </a:r>
            <a:endParaRPr lang="ru-RU" u="sng" dirty="0">
              <a:solidFill>
                <a:srgbClr val="BC4749"/>
              </a:solidFill>
              <a:latin typeface="Akrobat" panose="00000600000000000000" pitchFamily="2" charset="-52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BCDC33C-9D6C-4619-8448-C641ABB4C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1381">
            <a:off x="22930933" y="1672910"/>
            <a:ext cx="8156828" cy="540898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295E714-BFC1-4C60-A191-575BC3E95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253" y="955870"/>
            <a:ext cx="6958730" cy="1485714"/>
          </a:xfrm>
          <a:prstGeom prst="rect">
            <a:avLst/>
          </a:prstGeom>
        </p:spPr>
      </p:pic>
      <p:sp>
        <p:nvSpPr>
          <p:cNvPr id="4" name="Звезда: 4 точки 3">
            <a:extLst>
              <a:ext uri="{FF2B5EF4-FFF2-40B4-BE49-F238E27FC236}">
                <a16:creationId xmlns:a16="http://schemas.microsoft.com/office/drawing/2014/main" id="{EB31EEDC-9439-4332-956F-C077BBB06F8D}"/>
              </a:ext>
            </a:extLst>
          </p:cNvPr>
          <p:cNvSpPr/>
          <p:nvPr/>
        </p:nvSpPr>
        <p:spPr>
          <a:xfrm>
            <a:off x="-3484880" y="-2590800"/>
            <a:ext cx="18602960" cy="12039600"/>
          </a:xfrm>
          <a:prstGeom prst="star4">
            <a:avLst>
              <a:gd name="adj" fmla="val 50000"/>
            </a:avLst>
          </a:prstGeom>
          <a:solidFill>
            <a:srgbClr val="A7C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F9D2A1-E83D-4C63-A63E-1BBD89A16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36447" cy="27829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A2296F-A42B-482C-99D2-C21705F78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22" y="4118489"/>
            <a:ext cx="4749478" cy="2739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680DED-11F7-4786-A35B-1B0FF94CE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74686"/>
            <a:ext cx="4328932" cy="358331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C574A4-C238-42EB-AA89-DF5233F40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46" y="155115"/>
            <a:ext cx="3260076" cy="9176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1BDBC9-9A15-40EF-B7B0-F608AE5A1050}"/>
              </a:ext>
            </a:extLst>
          </p:cNvPr>
          <p:cNvSpPr txBox="1"/>
          <p:nvPr/>
        </p:nvSpPr>
        <p:spPr>
          <a:xfrm>
            <a:off x="4128888" y="4545681"/>
            <a:ext cx="3260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В Беларуси хорошо развита сеть железных дорог, а также широко распространено междугороднее автобусное сообщение, в том числе в небольших населённых пунктах вроде деревень и сёл.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EFF52-53C1-42EC-ABFE-9F91B7EF4F0C}"/>
              </a:ext>
            </a:extLst>
          </p:cNvPr>
          <p:cNvSpPr txBox="1"/>
          <p:nvPr/>
        </p:nvSpPr>
        <p:spPr>
          <a:xfrm>
            <a:off x="3623311" y="1273779"/>
            <a:ext cx="4328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На данный момент на территории Республики функционирует 6 аэропортов, в каждой из областей. Все они имеют статус международных.</a:t>
            </a:r>
            <a:b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Названия каждого аэропорта соответствует названию областного города, кроме аэропорта в Витебске, именуемого “Восточный”. </a:t>
            </a:r>
          </a:p>
          <a:p>
            <a:endParaRPr lang="ru-RU" sz="2000" dirty="0">
              <a:solidFill>
                <a:srgbClr val="F2E8CF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8D147B2-D5FA-4AD7-8FA6-0E99A84FD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18" y="21946"/>
            <a:ext cx="4558677" cy="365458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61A8114-07F4-49D3-B581-68BFB01D70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874" y="2037215"/>
            <a:ext cx="4809868" cy="21059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5DA4A7-AF62-4546-89D2-B8E91A4144CE}"/>
              </a:ext>
            </a:extLst>
          </p:cNvPr>
          <p:cNvSpPr txBox="1"/>
          <p:nvPr/>
        </p:nvSpPr>
        <p:spPr>
          <a:xfrm>
            <a:off x="19119274" y="1029683"/>
            <a:ext cx="39593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Брестское метро стало настоящим чудом инженерной мысли для своего времени. Оно обеспечивало горожан быстрым и удобным способом перемещения, значительно ускоряя процесс передвижения по городским районам. 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03479A2-508B-428F-B573-1CF7F32766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022">
            <a:off x="-6146875" y="1950126"/>
            <a:ext cx="4972368" cy="55372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3C119A-4556-4D68-8C25-DC6DD9C6A0D0}"/>
              </a:ext>
            </a:extLst>
          </p:cNvPr>
          <p:cNvSpPr txBox="1"/>
          <p:nvPr/>
        </p:nvSpPr>
        <p:spPr>
          <a:xfrm>
            <a:off x="-8256906" y="243840"/>
            <a:ext cx="785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BC4749"/>
                </a:solidFill>
                <a:latin typeface="Akrobat ExtraBold" panose="00000900000000000000" pitchFamily="2" charset="-52"/>
              </a:rPr>
              <a:t>БРЕСТСКИЙ МЕТРОПОЛИТЕН </a:t>
            </a:r>
            <a:r>
              <a:rPr lang="ru-RU" sz="4800" dirty="0">
                <a:solidFill>
                  <a:srgbClr val="BC4749"/>
                </a:solidFill>
                <a:latin typeface="Akrobat ExtraBold" panose="00000900000000000000" pitchFamily="2" charset="-52"/>
                <a:sym typeface="Wingdings" panose="05000000000000000000" pitchFamily="2" charset="2"/>
              </a:rPr>
              <a:t></a:t>
            </a:r>
            <a:endParaRPr lang="ru-RU" sz="4800" dirty="0">
              <a:solidFill>
                <a:srgbClr val="BC4749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F410AB8F-D7C0-44FC-A53A-56363722B608}"/>
              </a:ext>
            </a:extLst>
          </p:cNvPr>
          <p:cNvSpPr/>
          <p:nvPr/>
        </p:nvSpPr>
        <p:spPr>
          <a:xfrm>
            <a:off x="-904716" y="7119561"/>
            <a:ext cx="6842760" cy="617220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C4749"/>
              </a:solidFill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DABAE14-9093-4670-B39C-0568D9E6045B}"/>
              </a:ext>
            </a:extLst>
          </p:cNvPr>
          <p:cNvSpPr/>
          <p:nvPr/>
        </p:nvSpPr>
        <p:spPr>
          <a:xfrm>
            <a:off x="5398850" y="9302363"/>
            <a:ext cx="6842760" cy="498348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C9B74E4-A9E7-4C32-920A-8923633A92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8841">
            <a:off x="7702733" y="-896851"/>
            <a:ext cx="6081121" cy="40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7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D81044-4120-45BB-826E-A57B97980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020" y="-60748"/>
            <a:ext cx="15028815" cy="12048240"/>
          </a:xfrm>
          <a:prstGeom prst="rect">
            <a:avLst/>
          </a:prstGeom>
        </p:spPr>
      </p:pic>
      <p:sp>
        <p:nvSpPr>
          <p:cNvPr id="5" name="Звезда: 4 точки 4">
            <a:extLst>
              <a:ext uri="{FF2B5EF4-FFF2-40B4-BE49-F238E27FC236}">
                <a16:creationId xmlns:a16="http://schemas.microsoft.com/office/drawing/2014/main" id="{CD65F2B4-FC45-44D6-B0AD-9C255D6E59D8}"/>
              </a:ext>
            </a:extLst>
          </p:cNvPr>
          <p:cNvSpPr/>
          <p:nvPr/>
        </p:nvSpPr>
        <p:spPr>
          <a:xfrm>
            <a:off x="-3484880" y="11506200"/>
            <a:ext cx="18602960" cy="12039600"/>
          </a:xfrm>
          <a:prstGeom prst="star4">
            <a:avLst>
              <a:gd name="adj" fmla="val 50000"/>
            </a:avLst>
          </a:prstGeom>
          <a:solidFill>
            <a:srgbClr val="A7C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247EC8B-9971-4BD4-9DE2-98B7D98616B4}"/>
              </a:ext>
            </a:extLst>
          </p:cNvPr>
          <p:cNvSpPr/>
          <p:nvPr/>
        </p:nvSpPr>
        <p:spPr>
          <a:xfrm>
            <a:off x="-904716" y="2183458"/>
            <a:ext cx="6842760" cy="617220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C4749"/>
              </a:solidFill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4DBAB228-6CD1-49DD-B617-5204D333656C}"/>
              </a:ext>
            </a:extLst>
          </p:cNvPr>
          <p:cNvSpPr/>
          <p:nvPr/>
        </p:nvSpPr>
        <p:spPr>
          <a:xfrm>
            <a:off x="5398850" y="4366260"/>
            <a:ext cx="6842760" cy="498348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5E0E7A-1C0E-480C-91E1-CEB59DAB1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7602">
            <a:off x="5958184" y="3406000"/>
            <a:ext cx="6081121" cy="40569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1CCDDB-DCC3-4915-94C7-DAB03A820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9639">
            <a:off x="604745" y="1950126"/>
            <a:ext cx="4972368" cy="5537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074865-A590-4C91-8C97-1CAEA69594C7}"/>
              </a:ext>
            </a:extLst>
          </p:cNvPr>
          <p:cNvSpPr txBox="1"/>
          <p:nvPr/>
        </p:nvSpPr>
        <p:spPr>
          <a:xfrm>
            <a:off x="365257" y="243840"/>
            <a:ext cx="785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BC4749"/>
                </a:solidFill>
                <a:latin typeface="Akrobat ExtraBold" panose="00000900000000000000" pitchFamily="2" charset="-52"/>
              </a:rPr>
              <a:t>БРЕСТСКИЙ МЕТРОПОЛИТЕН </a:t>
            </a:r>
            <a:r>
              <a:rPr lang="ru-RU" sz="4800" dirty="0">
                <a:solidFill>
                  <a:srgbClr val="BC4749"/>
                </a:solidFill>
                <a:latin typeface="Akrobat ExtraBold" panose="00000900000000000000" pitchFamily="2" charset="-52"/>
                <a:sym typeface="Wingdings" panose="05000000000000000000" pitchFamily="2" charset="2"/>
              </a:rPr>
              <a:t></a:t>
            </a:r>
            <a:endParaRPr lang="ru-RU" sz="4800" dirty="0">
              <a:solidFill>
                <a:srgbClr val="BC4749"/>
              </a:solidFill>
              <a:latin typeface="Akrobat ExtraBold" panose="00000900000000000000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F931B2D-3E1F-47B1-ADE9-CED99B65C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66" y="2037215"/>
            <a:ext cx="4809868" cy="21059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D392AF-4347-4949-86DA-FA66C6243D8E}"/>
              </a:ext>
            </a:extLst>
          </p:cNvPr>
          <p:cNvSpPr txBox="1"/>
          <p:nvPr/>
        </p:nvSpPr>
        <p:spPr>
          <a:xfrm>
            <a:off x="7917066" y="1029683"/>
            <a:ext cx="39593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Брестское метро стало настоящим чудом инженерной мысли для своего времени. Оно обеспечивало горожан быстрым и удобным способом перемещения, значительно ускоряя процесс передвижения по городским районам.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6247A4-6FBD-422D-A583-3A4BB2610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06" y="10675408"/>
            <a:ext cx="3260076" cy="9176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C4F63D-BF3D-4FE1-997D-FE3C44EE7861}"/>
              </a:ext>
            </a:extLst>
          </p:cNvPr>
          <p:cNvSpPr txBox="1"/>
          <p:nvPr/>
        </p:nvSpPr>
        <p:spPr>
          <a:xfrm>
            <a:off x="4254448" y="15065974"/>
            <a:ext cx="3260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В Беларуси хорошо развита сеть железных дорог, а также широко распространено междугороднее автобусное сообщение, в том числе в небольших населённых пунктах вроде деревень и сёл.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83CFB-D369-4576-A27C-BD744F48953C}"/>
              </a:ext>
            </a:extLst>
          </p:cNvPr>
          <p:cNvSpPr txBox="1"/>
          <p:nvPr/>
        </p:nvSpPr>
        <p:spPr>
          <a:xfrm>
            <a:off x="3748871" y="11794072"/>
            <a:ext cx="4328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На данный момент на территории Республики функционирует 6 аэропортов, в каждой из областей. Все они имеют статус международных.</a:t>
            </a:r>
            <a:b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</a:b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Названия каждого аэропорта соответствует названию областного города, кроме аэропорта в Витебске, именуемого “Восточный”. </a:t>
            </a:r>
          </a:p>
          <a:p>
            <a:endParaRPr lang="ru-RU" sz="2000" dirty="0">
              <a:solidFill>
                <a:srgbClr val="F2E8CF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19370FD-7289-4474-BFEF-4202A080F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3976" y="286030"/>
            <a:ext cx="3836447" cy="278294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693B48F-0426-43F2-A301-B153E302FE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598" y="10094955"/>
            <a:ext cx="4749478" cy="27395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C147BB8-306C-4965-BA7A-3BD41251F4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3675" y="7898453"/>
            <a:ext cx="4328932" cy="358331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640D999-1524-42C7-A4DC-D41634FAE5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40715"/>
            <a:ext cx="5832055" cy="8551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FC7B31-0689-498F-B3A1-C794AD6BD550}"/>
              </a:ext>
            </a:extLst>
          </p:cNvPr>
          <p:cNvSpPr txBox="1"/>
          <p:nvPr/>
        </p:nvSpPr>
        <p:spPr>
          <a:xfrm>
            <a:off x="6837467" y="10111067"/>
            <a:ext cx="4816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ОСОБЕННОСТИ ПДД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6C8B37-76CF-4F41-861A-C4AF6B6332B7}"/>
              </a:ext>
            </a:extLst>
          </p:cNvPr>
          <p:cNvSpPr txBox="1"/>
          <p:nvPr/>
        </p:nvSpPr>
        <p:spPr>
          <a:xfrm>
            <a:off x="6275388" y="10942064"/>
            <a:ext cx="57337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В Беларуси используется разметка, аналогичная европейским стандартам.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Знаки в основном соответствуют международным стандартам, но есть специфические дополнения.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В населенных пунктах максимальная скорость — 60 км/ч.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За пределами населенных пунктов легковые автомобили 90–110 км/ч (в зависимости от типа дороги), грузовые автомобили 70–90 км/ч, на автомагистралях разрешено движение до 120 км/ч.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Допустимая норма алкоголя в крови составляет 0,3 промилле. Это выше, чем в большинстве европейских стран (например, в Польше — 0,2 промилле, в Германии — 0,0 промилле для новичков).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В Беларуси правостороннее движение.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Большинство дорожных знаков – на русском языке; на некоторых знаках и щитах информация дублируется по-английски.  </a:t>
            </a:r>
            <a:b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endParaRPr lang="ru-RU" dirty="0">
              <a:solidFill>
                <a:srgbClr val="386641"/>
              </a:solidFill>
              <a:latin typeface="Akrobat" panose="000006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4595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FF529F-EFAF-42EF-9788-BBA93D6E3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815" y="8540835"/>
            <a:ext cx="15028815" cy="12048240"/>
          </a:xfrm>
          <a:prstGeom prst="rect">
            <a:avLst/>
          </a:prstGeo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49E36E21-EE54-4316-A6F7-A6F22552E9D3}"/>
              </a:ext>
            </a:extLst>
          </p:cNvPr>
          <p:cNvSpPr/>
          <p:nvPr/>
        </p:nvSpPr>
        <p:spPr>
          <a:xfrm>
            <a:off x="10207869" y="5631027"/>
            <a:ext cx="3946038" cy="2909808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D7B433-FEF6-4222-8FFD-DDB190ADC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700"/>
            <a:ext cx="5832055" cy="855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03A22-EE0C-422F-85DC-695681DA47CB}"/>
              </a:ext>
            </a:extLst>
          </p:cNvPr>
          <p:cNvSpPr txBox="1"/>
          <p:nvPr/>
        </p:nvSpPr>
        <p:spPr>
          <a:xfrm>
            <a:off x="6837467" y="146929"/>
            <a:ext cx="4816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ОСОБЕННОСТИ ПДД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E3A76E-19DD-49A1-856B-1682FC5FE497}"/>
              </a:ext>
            </a:extLst>
          </p:cNvPr>
          <p:cNvSpPr txBox="1"/>
          <p:nvPr/>
        </p:nvSpPr>
        <p:spPr>
          <a:xfrm>
            <a:off x="6275388" y="977926"/>
            <a:ext cx="57337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В Беларуси используется разметка, аналогичная европейским стандартам.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Знаки в основном соответствуют международным стандартам, но есть специфические дополнения.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В населенных пунктах максимальная скорость — 60 км/ч.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За пределами населенных пунктов легковые автомобили 90–110 км/ч (в зависимости от типа дороги), грузовые автомобили 70–90 км/ч, на автомагистралях разрешено движение до 120 км/ч.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Допустимая норма алкоголя в крови составляет 0,3 промилле. Это выше, чем в большинстве европейских стран (например, в Польше — 0,2 промилле, в Германии — 0,0 промилле для новичков).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В Беларуси правостороннее движение.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Большинство дорожных знаков – на русском языке; на некоторых знаках и щитах информация дублируется по-английски.  </a:t>
            </a:r>
            <a:b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endParaRPr lang="ru-RU" dirty="0">
              <a:solidFill>
                <a:srgbClr val="386641"/>
              </a:solidFill>
              <a:latin typeface="Akrobat" panose="000006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899ABE6-FBBC-4FC1-A898-FB875DBE8974}"/>
              </a:ext>
            </a:extLst>
          </p:cNvPr>
          <p:cNvSpPr/>
          <p:nvPr/>
        </p:nvSpPr>
        <p:spPr>
          <a:xfrm>
            <a:off x="-10095609" y="8987041"/>
            <a:ext cx="6842760" cy="617220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BC4749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168219-EED4-4650-9031-44FF6DA66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7602">
            <a:off x="-3232709" y="10209583"/>
            <a:ext cx="6081121" cy="405697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8B627F-F2C3-412C-8199-523AE4C68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9639">
            <a:off x="-8586148" y="8753709"/>
            <a:ext cx="4972368" cy="55372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7C41DD-BFD9-4109-96EE-BC8ECA5E9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9227" y="8840798"/>
            <a:ext cx="4809868" cy="21059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5D2DD3-B2E2-4B92-BBCC-8FE5484EACAC}"/>
              </a:ext>
            </a:extLst>
          </p:cNvPr>
          <p:cNvSpPr txBox="1"/>
          <p:nvPr/>
        </p:nvSpPr>
        <p:spPr>
          <a:xfrm>
            <a:off x="-15604160" y="286030"/>
            <a:ext cx="785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BC4749"/>
                </a:solidFill>
                <a:latin typeface="Akrobat ExtraBold" panose="00000900000000000000" pitchFamily="2" charset="-52"/>
              </a:rPr>
              <a:t>БРЕСТСКИЙ МЕТРОПОЛИТЕН </a:t>
            </a:r>
            <a:r>
              <a:rPr lang="ru-RU" sz="4800" dirty="0">
                <a:solidFill>
                  <a:srgbClr val="BC4749"/>
                </a:solidFill>
                <a:latin typeface="Akrobat ExtraBold" panose="00000900000000000000" pitchFamily="2" charset="-52"/>
                <a:sym typeface="Wingdings" panose="05000000000000000000" pitchFamily="2" charset="2"/>
              </a:rPr>
              <a:t></a:t>
            </a:r>
            <a:endParaRPr lang="ru-RU" sz="4800" dirty="0">
              <a:solidFill>
                <a:srgbClr val="BC4749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AB850-CC96-488F-AD8F-1AB96B00C5C7}"/>
              </a:ext>
            </a:extLst>
          </p:cNvPr>
          <p:cNvSpPr txBox="1"/>
          <p:nvPr/>
        </p:nvSpPr>
        <p:spPr>
          <a:xfrm>
            <a:off x="13004881" y="1071873"/>
            <a:ext cx="39593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rgbClr val="BC4749"/>
                </a:solidFill>
                <a:latin typeface="Akrobat" panose="00000600000000000000" pitchFamily="2" charset="-52"/>
              </a:rPr>
              <a:t>Брестское метро стало настоящим чудом инженерной мысли для своего времени. Оно обеспечивало горожан быстрым и удобным способом перемещения, значительно ускоряя процесс передвижения по городским районам.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7FEAB7-BF52-4379-895C-8587AE4CCB05}"/>
              </a:ext>
            </a:extLst>
          </p:cNvPr>
          <p:cNvSpPr txBox="1"/>
          <p:nvPr/>
        </p:nvSpPr>
        <p:spPr>
          <a:xfrm>
            <a:off x="-5779227" y="24726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2E8CF"/>
                </a:solidFill>
                <a:latin typeface="Akrobat ExtraBold" panose="00000900000000000000" pitchFamily="2" charset="-52"/>
              </a:rPr>
              <a:t>РАЗМЕЩЕНИЕ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BB8EBC-2637-4634-A1DE-9DC7C657C7EA}"/>
              </a:ext>
            </a:extLst>
          </p:cNvPr>
          <p:cNvSpPr txBox="1"/>
          <p:nvPr/>
        </p:nvSpPr>
        <p:spPr>
          <a:xfrm>
            <a:off x="-6103319" y="1101410"/>
            <a:ext cx="472484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В Минске есть отели крупных мировых сетей с высоким уровнем комфорта и такой же ценой.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Hilton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, Пекин,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Renaissance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,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Mariot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,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Crown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Plaza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Отели с государственной долей в бизнесе повышенной комфортности: Отель Президент, Гостиница Минск.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Отели из прошлого: Планета, Орбита, Беларусь, Академическая, 40 лет Победы, Турист.</a:t>
            </a:r>
            <a:br>
              <a:rPr lang="ru-RU" dirty="0"/>
            </a:b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7B535A-7856-4AFE-A3ED-329CBF218BDB}"/>
              </a:ext>
            </a:extLst>
          </p:cNvPr>
          <p:cNvSpPr txBox="1"/>
          <p:nvPr/>
        </p:nvSpPr>
        <p:spPr>
          <a:xfrm>
            <a:off x="15783955" y="936010"/>
            <a:ext cx="435208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А дальше идет мелкий частный бизнес. Тут фактически два варианта, они кстати и занимают 80% всего рынка: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Аренда частных апартаментов = квартиры на сутки.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Мини отели на 4-6 номеров и хостелы. </a:t>
            </a:r>
          </a:p>
          <a:p>
            <a:br>
              <a:rPr lang="ru-RU" dirty="0"/>
            </a:br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3BE5B3-72ED-4740-96D0-875B512D82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241" y="7384883"/>
            <a:ext cx="13391783" cy="891160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2C95388-CCF9-4F21-B475-7F6D384300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504" y="7902801"/>
            <a:ext cx="13391783" cy="89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1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6FF3C579-304A-460E-B3E1-8AF124772648}"/>
              </a:ext>
            </a:extLst>
          </p:cNvPr>
          <p:cNvSpPr/>
          <p:nvPr/>
        </p:nvSpPr>
        <p:spPr>
          <a:xfrm>
            <a:off x="-2063262" y="-2318524"/>
            <a:ext cx="15966588" cy="1177376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94718-8C7C-4524-A27B-F468539FC738}"/>
              </a:ext>
            </a:extLst>
          </p:cNvPr>
          <p:cNvSpPr txBox="1"/>
          <p:nvPr/>
        </p:nvSpPr>
        <p:spPr>
          <a:xfrm>
            <a:off x="726828" y="247263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2E8CF"/>
                </a:solidFill>
                <a:latin typeface="Akrobat ExtraBold" panose="00000900000000000000" pitchFamily="2" charset="-52"/>
              </a:rPr>
              <a:t>РАЗМЕЩЕНИЕ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98F53-A32E-47D9-841A-F75F252D4604}"/>
              </a:ext>
            </a:extLst>
          </p:cNvPr>
          <p:cNvSpPr txBox="1"/>
          <p:nvPr/>
        </p:nvSpPr>
        <p:spPr>
          <a:xfrm>
            <a:off x="402736" y="999810"/>
            <a:ext cx="472484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В Минске есть отели крупных мировых сетей с высоким уровнем комфорта и такой же ценой.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Hilton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, Пекин,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Renaissance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,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Mariot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,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Crown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Plaza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Отели с государственной долей в бизнесе повышенной комфортности: Отель Президент, Гостиница Минск.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Отели из прошлого: Планета, Орбита, Беларусь, Академическая, 40 лет Победы, Турист.</a:t>
            </a:r>
            <a:br>
              <a:rPr lang="ru-RU" dirty="0"/>
            </a:b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9007B-D239-44EF-B42B-963BE311DB62}"/>
              </a:ext>
            </a:extLst>
          </p:cNvPr>
          <p:cNvSpPr txBox="1"/>
          <p:nvPr/>
        </p:nvSpPr>
        <p:spPr>
          <a:xfrm>
            <a:off x="6504972" y="936010"/>
            <a:ext cx="435208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А дальше идет мелкий частный бизнес. Тут фактически два варианта, они кстати и занимают 80% всего рынка: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Аренда частных апартаментов = квартиры на сутки.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Мини отели на 4-6 номеров и хостелы. </a:t>
            </a:r>
          </a:p>
          <a:p>
            <a:br>
              <a:rPr lang="ru-RU" dirty="0"/>
            </a:b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F8D783-A645-4DF9-844C-797768579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50522"/>
            <a:ext cx="5832055" cy="855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E98A9E-10E0-458A-893D-94577DB1DCA7}"/>
              </a:ext>
            </a:extLst>
          </p:cNvPr>
          <p:cNvSpPr txBox="1"/>
          <p:nvPr/>
        </p:nvSpPr>
        <p:spPr>
          <a:xfrm>
            <a:off x="6837467" y="-6215641"/>
            <a:ext cx="4816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ОСОБЕННОСТИ ПДД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CA8673-5706-4B4D-8D41-1375A19E8435}"/>
              </a:ext>
            </a:extLst>
          </p:cNvPr>
          <p:cNvSpPr txBox="1"/>
          <p:nvPr/>
        </p:nvSpPr>
        <p:spPr>
          <a:xfrm>
            <a:off x="6275388" y="-5384644"/>
            <a:ext cx="57337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В Беларуси используется разметка, аналогичная европейским стандартам.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Знаки в основном соответствуют международным стандартам, но есть специфические дополнения.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В населенных пунктах максимальная скорость — 60 км/ч.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За пределами населенных пунктов легковые автомобили 90–110 км/ч (в зависимости от типа дороги), грузовые автомобили 70–90 км/ч, на автомагистралях разрешено движение до 120 км/ч.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Допустимая норма алкоголя в крови составляет 0,3 промилле. Это выше, чем в большинстве европейских стран (например, в Польше — 0,2 промилле, в Германии — 0,0 промилле для новичков).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В Беларуси правостороннее движение.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  <a:t>Большинство дорожных знаков – на русском языке; на некоторых знаках и щитах информация дублируется по-английски.  </a:t>
            </a:r>
            <a:br>
              <a:rPr lang="ru-RU" dirty="0">
                <a:solidFill>
                  <a:srgbClr val="386641"/>
                </a:solidFill>
                <a:latin typeface="Akrobat" panose="00000600000000000000" pitchFamily="2" charset="-52"/>
              </a:rPr>
            </a:br>
            <a:endParaRPr lang="ru-RU" dirty="0">
              <a:solidFill>
                <a:srgbClr val="386641"/>
              </a:solidFill>
              <a:latin typeface="Akrobat" panose="00000600000000000000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8E7764-6958-41D8-8453-06ED152DE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" y="2842600"/>
            <a:ext cx="12284910" cy="81750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66997F-D7B0-418E-8015-DD907D441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7" y="2924867"/>
            <a:ext cx="12284909" cy="8173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D8BF4C-8B82-4BC0-B0BB-E94E5A003690}"/>
              </a:ext>
            </a:extLst>
          </p:cNvPr>
          <p:cNvSpPr txBox="1"/>
          <p:nvPr/>
        </p:nvSpPr>
        <p:spPr>
          <a:xfrm>
            <a:off x="-9423377" y="226299"/>
            <a:ext cx="770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ДОСТОПРИМЕЧАТЕЛЬНОСТИ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81BA1C4-7029-4643-9329-883289CB8318}"/>
              </a:ext>
            </a:extLst>
          </p:cNvPr>
          <p:cNvSpPr/>
          <p:nvPr/>
        </p:nvSpPr>
        <p:spPr>
          <a:xfrm>
            <a:off x="-4051475" y="8539197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B696D13-7A86-4A8B-9E1E-1E3FDDB68219}"/>
              </a:ext>
            </a:extLst>
          </p:cNvPr>
          <p:cNvSpPr/>
          <p:nvPr/>
        </p:nvSpPr>
        <p:spPr>
          <a:xfrm>
            <a:off x="4384428" y="6981229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C85C416-16FA-400A-835F-891ECFB4A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875" y="9713565"/>
            <a:ext cx="10299875" cy="68580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52B53F-2011-45E1-928C-C52E167B9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092" y="10943914"/>
            <a:ext cx="9442094" cy="629227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D54B6BE-F04B-4C35-9AF2-C1FB739BA8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0152">
            <a:off x="15283502" y="4481463"/>
            <a:ext cx="65722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6FF3C579-304A-460E-B3E1-8AF124772648}"/>
              </a:ext>
            </a:extLst>
          </p:cNvPr>
          <p:cNvSpPr/>
          <p:nvPr/>
        </p:nvSpPr>
        <p:spPr>
          <a:xfrm>
            <a:off x="-2063262" y="10952016"/>
            <a:ext cx="15966588" cy="1177376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8E7764-6958-41D8-8453-06ED152D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6999" y="-3483874"/>
            <a:ext cx="21791930" cy="14501503"/>
          </a:xfrm>
          <a:prstGeom prst="rect">
            <a:avLst/>
          </a:prstGeom>
        </p:spPr>
      </p:pic>
      <p:pic>
        <p:nvPicPr>
          <p:cNvPr id="24" name="Picture 2" descr="Значок Герб Гродно, значки купить в Минске на заказ, изготовление нагрудных  значков">
            <a:extLst>
              <a:ext uri="{FF2B5EF4-FFF2-40B4-BE49-F238E27FC236}">
                <a16:creationId xmlns:a16="http://schemas.microsoft.com/office/drawing/2014/main" id="{5BF13E15-974D-42AF-A2C5-906717B0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52563">
            <a:off x="12073066" y="-5045220"/>
            <a:ext cx="5373722" cy="806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94718-8C7C-4524-A27B-F468539FC738}"/>
              </a:ext>
            </a:extLst>
          </p:cNvPr>
          <p:cNvSpPr txBox="1"/>
          <p:nvPr/>
        </p:nvSpPr>
        <p:spPr>
          <a:xfrm>
            <a:off x="726828" y="-6665611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F2E8CF"/>
                </a:solidFill>
                <a:latin typeface="Akrobat ExtraBold" panose="00000900000000000000" pitchFamily="2" charset="-52"/>
              </a:rPr>
              <a:t>РАЗМЕЩЕНИЕ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98F53-A32E-47D9-841A-F75F252D4604}"/>
              </a:ext>
            </a:extLst>
          </p:cNvPr>
          <p:cNvSpPr txBox="1"/>
          <p:nvPr/>
        </p:nvSpPr>
        <p:spPr>
          <a:xfrm>
            <a:off x="362517" y="-5873964"/>
            <a:ext cx="472484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В Минске есть отели крупных мировых сетей с высоким уровнем комфорта и такой же ценой.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Hilton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, Пекин,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Renaissance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,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Mariot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,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Crown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 </a:t>
            </a:r>
            <a:r>
              <a:rPr lang="ru-RU" sz="2000" dirty="0" err="1">
                <a:solidFill>
                  <a:srgbClr val="F2E8CF"/>
                </a:solidFill>
                <a:latin typeface="Akrobat" panose="00000600000000000000" pitchFamily="2" charset="-52"/>
              </a:rPr>
              <a:t>Plaza</a:t>
            </a: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Отели с государственной долей в бизнесе повышенной комфортности: Отель Президент, Гостиница Минск.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Отели из прошлого: Планета, Орбита, Беларусь, Академическая, 40 лет Победы, Турист.</a:t>
            </a:r>
            <a:br>
              <a:rPr lang="ru-RU" dirty="0"/>
            </a:b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9007B-D239-44EF-B42B-963BE311DB62}"/>
              </a:ext>
            </a:extLst>
          </p:cNvPr>
          <p:cNvSpPr txBox="1"/>
          <p:nvPr/>
        </p:nvSpPr>
        <p:spPr>
          <a:xfrm>
            <a:off x="6504972" y="-5976864"/>
            <a:ext cx="435208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А дальше идет мелкий частный бизнес. Тут фактически два варианта, они кстати и занимают 80% всего рынка: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Аренда частных апартаментов = квартиры на сутки.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2E8CF"/>
                </a:solidFill>
                <a:latin typeface="Akrobat" panose="00000600000000000000" pitchFamily="2" charset="-52"/>
              </a:rPr>
              <a:t>Мини отели на 4-6 номеров и хостелы. </a:t>
            </a:r>
          </a:p>
          <a:p>
            <a:br>
              <a:rPr lang="ru-RU" dirty="0"/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66997F-D7B0-418E-8015-DD907D441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17" y="9142787"/>
            <a:ext cx="12284909" cy="8173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E76EB4-D88F-4DB3-9160-A082AAB330A6}"/>
              </a:ext>
            </a:extLst>
          </p:cNvPr>
          <p:cNvSpPr txBox="1"/>
          <p:nvPr/>
        </p:nvSpPr>
        <p:spPr>
          <a:xfrm>
            <a:off x="362517" y="226299"/>
            <a:ext cx="770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ДОСТОПРИМЕЧАТЕЛЬНОСТИ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B26D00-C263-45C5-8848-7FECC15BC18D}"/>
              </a:ext>
            </a:extLst>
          </p:cNvPr>
          <p:cNvSpPr txBox="1"/>
          <p:nvPr/>
        </p:nvSpPr>
        <p:spPr>
          <a:xfrm>
            <a:off x="2409158" y="1007043"/>
            <a:ext cx="285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МИНСКА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МИНСКА </a:t>
            </a:r>
            <a:r>
              <a:rPr lang="ru-RU" sz="6000" dirty="0" err="1">
                <a:solidFill>
                  <a:srgbClr val="F2E8CF"/>
                </a:solidFill>
                <a:latin typeface="Akrobat ExtraBold" panose="00000900000000000000" pitchFamily="2" charset="-52"/>
              </a:rPr>
              <a:t>МИНСКА</a:t>
            </a:r>
            <a:endParaRPr lang="ru-RU" sz="6000" dirty="0">
              <a:solidFill>
                <a:srgbClr val="F2E8CF"/>
              </a:solidFill>
              <a:latin typeface="Akrobat ExtraBold" panose="000009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740582F-62CE-49EE-A167-8E04E5B3CC0F}"/>
              </a:ext>
            </a:extLst>
          </p:cNvPr>
          <p:cNvSpPr/>
          <p:nvPr/>
        </p:nvSpPr>
        <p:spPr>
          <a:xfrm>
            <a:off x="-4051475" y="3339873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8E57860-E4DC-4E05-B517-D087A14C1C1C}"/>
              </a:ext>
            </a:extLst>
          </p:cNvPr>
          <p:cNvSpPr/>
          <p:nvPr/>
        </p:nvSpPr>
        <p:spPr>
          <a:xfrm>
            <a:off x="4384428" y="1781905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3E4DD0-00BD-4431-9731-3C3D33F11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875" y="1511826"/>
            <a:ext cx="10299875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4DE152-C93C-464B-868E-80298FD2C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2742175"/>
            <a:ext cx="9442094" cy="629227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2880F98-B954-4218-96A2-7391AF3B5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0152">
            <a:off x="7272670" y="-272816"/>
            <a:ext cx="6572250" cy="43815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8656F13-B7EA-490B-BB26-A6830F151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5592">
            <a:off x="9799939" y="3937280"/>
            <a:ext cx="12391664" cy="830241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4A8EEE7-417A-4F4B-B30B-0F5DC7D72F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8952">
            <a:off x="-11610102" y="6148757"/>
            <a:ext cx="11277522" cy="75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72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8E7764-6958-41D8-8453-06ED152D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1758" y="-3483874"/>
            <a:ext cx="21791930" cy="145015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B26D00-C263-45C5-8848-7FECC15BC18D}"/>
              </a:ext>
            </a:extLst>
          </p:cNvPr>
          <p:cNvSpPr txBox="1"/>
          <p:nvPr/>
        </p:nvSpPr>
        <p:spPr>
          <a:xfrm>
            <a:off x="2409158" y="1007043"/>
            <a:ext cx="28599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ГРОДНО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ГРОДНО </a:t>
            </a:r>
          </a:p>
          <a:p>
            <a:r>
              <a:rPr lang="ru-RU" sz="6000" dirty="0">
                <a:solidFill>
                  <a:srgbClr val="F2E8CF"/>
                </a:solidFill>
                <a:latin typeface="Akrobat ExtraBold" panose="00000900000000000000" pitchFamily="2" charset="-52"/>
              </a:rPr>
              <a:t>ГРОДНО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740582F-62CE-49EE-A167-8E04E5B3CC0F}"/>
              </a:ext>
            </a:extLst>
          </p:cNvPr>
          <p:cNvSpPr/>
          <p:nvPr/>
        </p:nvSpPr>
        <p:spPr>
          <a:xfrm>
            <a:off x="-4051475" y="3339873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2880F98-B954-4218-96A2-7391AF3B5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80152">
            <a:off x="17377963" y="4878026"/>
            <a:ext cx="6572250" cy="4381500"/>
          </a:xfrm>
          <a:prstGeom prst="rect">
            <a:avLst/>
          </a:prstGeom>
        </p:spPr>
      </p:pic>
      <p:pic>
        <p:nvPicPr>
          <p:cNvPr id="1026" name="Picture 2" descr="Значок Герб Гродно, значки купить в Минске на заказ, изготовление нагрудных  значков">
            <a:extLst>
              <a:ext uri="{FF2B5EF4-FFF2-40B4-BE49-F238E27FC236}">
                <a16:creationId xmlns:a16="http://schemas.microsoft.com/office/drawing/2014/main" id="{0FBA4BFA-A083-48BB-A9B1-C741628C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0118">
            <a:off x="7425850" y="-1745544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3E4DD0-00BD-4431-9731-3C3D33F11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875" y="5919703"/>
            <a:ext cx="10299875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4DE152-C93C-464B-868E-80298FD2C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16" y="7712760"/>
            <a:ext cx="9442094" cy="6292270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E8E57860-E4DC-4E05-B517-D087A14C1C1C}"/>
              </a:ext>
            </a:extLst>
          </p:cNvPr>
          <p:cNvSpPr/>
          <p:nvPr/>
        </p:nvSpPr>
        <p:spPr>
          <a:xfrm>
            <a:off x="4384428" y="1594336"/>
            <a:ext cx="10299875" cy="6495036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2A4B20-766B-4A2D-BA8C-01FA72CE24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4"/>
          <a:stretch/>
        </p:blipFill>
        <p:spPr>
          <a:xfrm rot="21075592">
            <a:off x="2123086" y="574074"/>
            <a:ext cx="12391664" cy="71729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C9AEFF-D6B9-43E3-9AF3-C83104553A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8" b="18230"/>
          <a:stretch/>
        </p:blipFill>
        <p:spPr>
          <a:xfrm rot="628952">
            <a:off x="-3126038" y="2151127"/>
            <a:ext cx="9333549" cy="61507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E76EB4-D88F-4DB3-9160-A082AAB330A6}"/>
              </a:ext>
            </a:extLst>
          </p:cNvPr>
          <p:cNvSpPr txBox="1"/>
          <p:nvPr/>
        </p:nvSpPr>
        <p:spPr>
          <a:xfrm>
            <a:off x="362517" y="226299"/>
            <a:ext cx="7705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386641"/>
                </a:solidFill>
                <a:latin typeface="Akrobat ExtraBold" panose="00000900000000000000" pitchFamily="2" charset="-52"/>
              </a:rPr>
              <a:t>ДОСТОПРИМЕЧАТЕЛЬНОСТИ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1B9E5AC-5672-4A1C-8F42-51C98E869BC0}"/>
              </a:ext>
            </a:extLst>
          </p:cNvPr>
          <p:cNvSpPr/>
          <p:nvPr/>
        </p:nvSpPr>
        <p:spPr>
          <a:xfrm>
            <a:off x="-2144016" y="9485862"/>
            <a:ext cx="15966588" cy="11773760"/>
          </a:xfrm>
          <a:prstGeom prst="ellipse">
            <a:avLst/>
          </a:prstGeom>
          <a:solidFill>
            <a:srgbClr val="BC4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7DAEC69C-C5C9-4EF8-B782-7A5E310C58DA}"/>
              </a:ext>
            </a:extLst>
          </p:cNvPr>
          <p:cNvSpPr/>
          <p:nvPr/>
        </p:nvSpPr>
        <p:spPr>
          <a:xfrm>
            <a:off x="11226300" y="-5660256"/>
            <a:ext cx="8930640" cy="5127294"/>
          </a:xfrm>
          <a:prstGeom prst="ellipse">
            <a:avLst/>
          </a:prstGeom>
          <a:solidFill>
            <a:srgbClr val="F2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2" descr="Значок Герб города Витебска, значки купить в Минске на заказ, изготовление  нагрудных значков">
            <a:extLst>
              <a:ext uri="{FF2B5EF4-FFF2-40B4-BE49-F238E27FC236}">
                <a16:creationId xmlns:a16="http://schemas.microsoft.com/office/drawing/2014/main" id="{69270CE2-5152-4995-9A69-3A25DC3F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91" y="-5715131"/>
            <a:ext cx="4089209" cy="613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90A7AAB-86A0-4180-85C8-4146BB90E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891" y="11428910"/>
            <a:ext cx="9525000" cy="63531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E8ADC1D-F03A-4DD7-84C4-A428641B1E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610">
            <a:off x="13323620" y="10967571"/>
            <a:ext cx="5072279" cy="735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40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2787</Words>
  <Application>Microsoft Office PowerPoint</Application>
  <PresentationFormat>Широкоэкранный</PresentationFormat>
  <Paragraphs>264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Calibri Light</vt:lpstr>
      <vt:lpstr>Akrobat</vt:lpstr>
      <vt:lpstr>Akrobat Black</vt:lpstr>
      <vt:lpstr>Calibri</vt:lpstr>
      <vt:lpstr>Akrobat Light</vt:lpstr>
      <vt:lpstr>Akrobat ExtraBold</vt:lpstr>
      <vt:lpstr>Arial</vt:lpstr>
      <vt:lpstr>Akrobat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Хозяйка ^^</dc:creator>
  <cp:lastModifiedBy>Хозяйка ^^</cp:lastModifiedBy>
  <cp:revision>12</cp:revision>
  <dcterms:created xsi:type="dcterms:W3CDTF">2025-03-13T18:05:16Z</dcterms:created>
  <dcterms:modified xsi:type="dcterms:W3CDTF">2025-03-15T11:48:39Z</dcterms:modified>
</cp:coreProperties>
</file>